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122"/>
  </p:notesMasterIdLst>
  <p:sldIdLst>
    <p:sldId id="257" r:id="rId3"/>
    <p:sldId id="383" r:id="rId4"/>
    <p:sldId id="258" r:id="rId5"/>
    <p:sldId id="259" r:id="rId6"/>
    <p:sldId id="260" r:id="rId7"/>
    <p:sldId id="261" r:id="rId8"/>
    <p:sldId id="263" r:id="rId9"/>
    <p:sldId id="264" r:id="rId10"/>
    <p:sldId id="265" r:id="rId11"/>
    <p:sldId id="266" r:id="rId12"/>
    <p:sldId id="267" r:id="rId13"/>
    <p:sldId id="262" r:id="rId14"/>
    <p:sldId id="268" r:id="rId15"/>
    <p:sldId id="269" r:id="rId16"/>
    <p:sldId id="270" r:id="rId17"/>
    <p:sldId id="271" r:id="rId18"/>
    <p:sldId id="272" r:id="rId19"/>
    <p:sldId id="273" r:id="rId20"/>
    <p:sldId id="274" r:id="rId21"/>
    <p:sldId id="281" r:id="rId22"/>
    <p:sldId id="277" r:id="rId23"/>
    <p:sldId id="278" r:id="rId24"/>
    <p:sldId id="302" r:id="rId25"/>
    <p:sldId id="303" r:id="rId26"/>
    <p:sldId id="304" r:id="rId27"/>
    <p:sldId id="305" r:id="rId28"/>
    <p:sldId id="306" r:id="rId29"/>
    <p:sldId id="307" r:id="rId30"/>
    <p:sldId id="279" r:id="rId31"/>
    <p:sldId id="308" r:id="rId32"/>
    <p:sldId id="309" r:id="rId33"/>
    <p:sldId id="310" r:id="rId34"/>
    <p:sldId id="311" r:id="rId35"/>
    <p:sldId id="312" r:id="rId36"/>
    <p:sldId id="313" r:id="rId37"/>
    <p:sldId id="280" r:id="rId38"/>
    <p:sldId id="314" r:id="rId39"/>
    <p:sldId id="315" r:id="rId40"/>
    <p:sldId id="316" r:id="rId41"/>
    <p:sldId id="282" r:id="rId42"/>
    <p:sldId id="283" r:id="rId43"/>
    <p:sldId id="284" r:id="rId44"/>
    <p:sldId id="317" r:id="rId45"/>
    <p:sldId id="318" r:id="rId46"/>
    <p:sldId id="319" r:id="rId47"/>
    <p:sldId id="320" r:id="rId48"/>
    <p:sldId id="321" r:id="rId49"/>
    <p:sldId id="285" r:id="rId50"/>
    <p:sldId id="322" r:id="rId51"/>
    <p:sldId id="323" r:id="rId52"/>
    <p:sldId id="286" r:id="rId53"/>
    <p:sldId id="324" r:id="rId54"/>
    <p:sldId id="325" r:id="rId55"/>
    <p:sldId id="287" r:id="rId56"/>
    <p:sldId id="288" r:id="rId57"/>
    <p:sldId id="289" r:id="rId58"/>
    <p:sldId id="326" r:id="rId59"/>
    <p:sldId id="327" r:id="rId60"/>
    <p:sldId id="328" r:id="rId61"/>
    <p:sldId id="290" r:id="rId62"/>
    <p:sldId id="329" r:id="rId63"/>
    <p:sldId id="291" r:id="rId64"/>
    <p:sldId id="330" r:id="rId65"/>
    <p:sldId id="331" r:id="rId66"/>
    <p:sldId id="332" r:id="rId67"/>
    <p:sldId id="292" r:id="rId68"/>
    <p:sldId id="293" r:id="rId69"/>
    <p:sldId id="294" r:id="rId70"/>
    <p:sldId id="333" r:id="rId71"/>
    <p:sldId id="334" r:id="rId72"/>
    <p:sldId id="335" r:id="rId73"/>
    <p:sldId id="336" r:id="rId74"/>
    <p:sldId id="295" r:id="rId75"/>
    <p:sldId id="296" r:id="rId76"/>
    <p:sldId id="337" r:id="rId77"/>
    <p:sldId id="338" r:id="rId78"/>
    <p:sldId id="339" r:id="rId79"/>
    <p:sldId id="297" r:id="rId80"/>
    <p:sldId id="298" r:id="rId81"/>
    <p:sldId id="344" r:id="rId82"/>
    <p:sldId id="345" r:id="rId83"/>
    <p:sldId id="346" r:id="rId84"/>
    <p:sldId id="347" r:id="rId85"/>
    <p:sldId id="348" r:id="rId86"/>
    <p:sldId id="349" r:id="rId87"/>
    <p:sldId id="300" r:id="rId88"/>
    <p:sldId id="350" r:id="rId89"/>
    <p:sldId id="351" r:id="rId90"/>
    <p:sldId id="352" r:id="rId91"/>
    <p:sldId id="301" r:id="rId92"/>
    <p:sldId id="353" r:id="rId93"/>
    <p:sldId id="354" r:id="rId94"/>
    <p:sldId id="355" r:id="rId95"/>
    <p:sldId id="356" r:id="rId96"/>
    <p:sldId id="358" r:id="rId97"/>
    <p:sldId id="359" r:id="rId98"/>
    <p:sldId id="360" r:id="rId99"/>
    <p:sldId id="357" r:id="rId100"/>
    <p:sldId id="361" r:id="rId101"/>
    <p:sldId id="362" r:id="rId102"/>
    <p:sldId id="363" r:id="rId103"/>
    <p:sldId id="364" r:id="rId104"/>
    <p:sldId id="365" r:id="rId105"/>
    <p:sldId id="366" r:id="rId106"/>
    <p:sldId id="367" r:id="rId107"/>
    <p:sldId id="368" r:id="rId108"/>
    <p:sldId id="369" r:id="rId109"/>
    <p:sldId id="370" r:id="rId110"/>
    <p:sldId id="371" r:id="rId111"/>
    <p:sldId id="372" r:id="rId112"/>
    <p:sldId id="373" r:id="rId113"/>
    <p:sldId id="374" r:id="rId114"/>
    <p:sldId id="375" r:id="rId115"/>
    <p:sldId id="376" r:id="rId116"/>
    <p:sldId id="377" r:id="rId117"/>
    <p:sldId id="380" r:id="rId118"/>
    <p:sldId id="378" r:id="rId119"/>
    <p:sldId id="379" r:id="rId120"/>
    <p:sldId id="381" r:id="rId1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BCD7DD1-8A0F-4929-8BD6-97F9591AE2F9}">
          <p14:sldIdLst>
            <p14:sldId id="257"/>
            <p14:sldId id="383"/>
            <p14:sldId id="258"/>
            <p14:sldId id="259"/>
            <p14:sldId id="260"/>
            <p14:sldId id="261"/>
            <p14:sldId id="263"/>
            <p14:sldId id="264"/>
            <p14:sldId id="265"/>
            <p14:sldId id="266"/>
            <p14:sldId id="267"/>
            <p14:sldId id="262"/>
            <p14:sldId id="268"/>
            <p14:sldId id="269"/>
            <p14:sldId id="270"/>
            <p14:sldId id="271"/>
            <p14:sldId id="272"/>
            <p14:sldId id="273"/>
          </p14:sldIdLst>
        </p14:section>
        <p14:section name="Approaches to Conflict Resolution" id="{DE8BD4BF-C705-4F5B-BC06-3B6C5E336B2C}">
          <p14:sldIdLst>
            <p14:sldId id="274"/>
            <p14:sldId id="281"/>
            <p14:sldId id="277"/>
            <p14:sldId id="278"/>
            <p14:sldId id="302"/>
            <p14:sldId id="303"/>
            <p14:sldId id="304"/>
            <p14:sldId id="305"/>
            <p14:sldId id="306"/>
            <p14:sldId id="307"/>
            <p14:sldId id="279"/>
            <p14:sldId id="308"/>
            <p14:sldId id="309"/>
            <p14:sldId id="310"/>
            <p14:sldId id="311"/>
            <p14:sldId id="312"/>
            <p14:sldId id="313"/>
            <p14:sldId id="280"/>
            <p14:sldId id="314"/>
            <p14:sldId id="315"/>
            <p14:sldId id="316"/>
            <p14:sldId id="282"/>
            <p14:sldId id="283"/>
            <p14:sldId id="284"/>
            <p14:sldId id="317"/>
            <p14:sldId id="318"/>
            <p14:sldId id="319"/>
            <p14:sldId id="320"/>
            <p14:sldId id="321"/>
            <p14:sldId id="285"/>
            <p14:sldId id="322"/>
            <p14:sldId id="323"/>
            <p14:sldId id="286"/>
            <p14:sldId id="324"/>
            <p14:sldId id="325"/>
            <p14:sldId id="287"/>
            <p14:sldId id="288"/>
            <p14:sldId id="289"/>
            <p14:sldId id="326"/>
            <p14:sldId id="327"/>
            <p14:sldId id="328"/>
            <p14:sldId id="290"/>
            <p14:sldId id="329"/>
            <p14:sldId id="291"/>
            <p14:sldId id="330"/>
            <p14:sldId id="331"/>
            <p14:sldId id="332"/>
            <p14:sldId id="292"/>
            <p14:sldId id="293"/>
            <p14:sldId id="294"/>
            <p14:sldId id="333"/>
            <p14:sldId id="334"/>
            <p14:sldId id="335"/>
            <p14:sldId id="336"/>
            <p14:sldId id="295"/>
            <p14:sldId id="296"/>
            <p14:sldId id="337"/>
            <p14:sldId id="338"/>
            <p14:sldId id="339"/>
            <p14:sldId id="297"/>
            <p14:sldId id="298"/>
            <p14:sldId id="344"/>
            <p14:sldId id="345"/>
            <p14:sldId id="346"/>
            <p14:sldId id="347"/>
            <p14:sldId id="348"/>
            <p14:sldId id="349"/>
            <p14:sldId id="300"/>
            <p14:sldId id="350"/>
            <p14:sldId id="351"/>
            <p14:sldId id="352"/>
            <p14:sldId id="301"/>
            <p14:sldId id="353"/>
            <p14:sldId id="354"/>
          </p14:sldIdLst>
        </p14:section>
        <p14:section name="Exercise" id="{BFE3FC52-01F3-4B5B-8179-E0D3EFF9AE1A}">
          <p14:sldIdLst>
            <p14:sldId id="355"/>
            <p14:sldId id="356"/>
            <p14:sldId id="358"/>
            <p14:sldId id="359"/>
            <p14:sldId id="360"/>
            <p14:sldId id="357"/>
            <p14:sldId id="361"/>
            <p14:sldId id="362"/>
            <p14:sldId id="363"/>
            <p14:sldId id="364"/>
            <p14:sldId id="365"/>
          </p14:sldIdLst>
        </p14:section>
        <p14:section name="Understanding Group Dynamics" id="{CAA01217-A131-4926-9F23-99BFB9F3D034}">
          <p14:sldIdLst>
            <p14:sldId id="366"/>
            <p14:sldId id="367"/>
            <p14:sldId id="368"/>
            <p14:sldId id="369"/>
          </p14:sldIdLst>
        </p14:section>
        <p14:section name="Managing Conflicts" id="{225836D9-F40F-40F2-B4E7-A6ABF741D7DC}">
          <p14:sldIdLst>
            <p14:sldId id="370"/>
            <p14:sldId id="371"/>
            <p14:sldId id="372"/>
            <p14:sldId id="373"/>
            <p14:sldId id="374"/>
            <p14:sldId id="375"/>
            <p14:sldId id="376"/>
            <p14:sldId id="377"/>
            <p14:sldId id="380"/>
            <p14:sldId id="378"/>
            <p14:sldId id="379"/>
          </p14:sldIdLst>
        </p14:section>
        <p14:section name="Summary" id="{B8535AD8-BA2E-45B2-86DD-88EEDA8F6E60}">
          <p14:sldIdLst>
            <p14:sldId id="3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4E62"/>
    <a:srgbClr val="3A4D61"/>
    <a:srgbClr val="F2EEF1"/>
    <a:srgbClr val="0100FE"/>
    <a:srgbClr val="FFFF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75621" autoAdjust="0"/>
  </p:normalViewPr>
  <p:slideViewPr>
    <p:cSldViewPr snapToGrid="0">
      <p:cViewPr varScale="1">
        <p:scale>
          <a:sx n="86" d="100"/>
          <a:sy n="86" d="100"/>
        </p:scale>
        <p:origin x="58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presProps" Target="pres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viewProps" Target="view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414087-B8EF-4CEC-87CE-F4D1E7C95A88}" type="datetimeFigureOut">
              <a:rPr lang="en-US" smtClean="0"/>
              <a:t>10/4/2022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F8C554-03C4-49CD-BD28-2CD99286DF87}" type="slidenum">
              <a:rPr lang="en-US" smtClean="0"/>
              <a:t>‹#›</a:t>
            </a:fld>
            <a:endParaRPr lang="en-US"/>
          </a:p>
        </p:txBody>
      </p:sp>
    </p:spTree>
    <p:extLst>
      <p:ext uri="{BB962C8B-B14F-4D97-AF65-F5344CB8AC3E}">
        <p14:creationId xmlns:p14="http://schemas.microsoft.com/office/powerpoint/2010/main" val="1816893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3</a:t>
            </a:fld>
            <a:endParaRPr lang="en-US"/>
          </a:p>
        </p:txBody>
      </p:sp>
    </p:spTree>
    <p:extLst>
      <p:ext uri="{BB962C8B-B14F-4D97-AF65-F5344CB8AC3E}">
        <p14:creationId xmlns:p14="http://schemas.microsoft.com/office/powerpoint/2010/main" val="4862579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the old woman back her camel.</a:t>
            </a:r>
          </a:p>
          <a:p>
            <a:endParaRPr lang="en-US" dirty="0"/>
          </a:p>
          <a:p>
            <a:r>
              <a:rPr lang="en-US" dirty="0"/>
              <a:t>Now if you think about this story for a moment, you will see it resembles a lot of the difficult negotiations we get involved with.  They start off like 17 camels with no way to resolve the problem, but somehow, we need to take a step back from the situations – like what the wise old woman did – and look at the situations through fresh eyes and come up with the 18</a:t>
            </a:r>
            <a:r>
              <a:rPr lang="en-US" baseline="30000" dirty="0"/>
              <a:t>th</a:t>
            </a:r>
            <a:r>
              <a:rPr lang="en-US" dirty="0"/>
              <a:t> camel.</a:t>
            </a:r>
          </a:p>
        </p:txBody>
      </p:sp>
      <p:sp>
        <p:nvSpPr>
          <p:cNvPr id="4" name="Slide Number Placeholder 3"/>
          <p:cNvSpPr>
            <a:spLocks noGrp="1"/>
          </p:cNvSpPr>
          <p:nvPr>
            <p:ph type="sldNum" sz="quarter" idx="5"/>
          </p:nvPr>
        </p:nvSpPr>
        <p:spPr/>
        <p:txBody>
          <a:bodyPr/>
          <a:lstStyle/>
          <a:p>
            <a:fld id="{EAF8C554-03C4-49CD-BD28-2CD99286DF87}" type="slidenum">
              <a:rPr lang="en-US" smtClean="0"/>
              <a:t>12</a:t>
            </a:fld>
            <a:endParaRPr lang="en-US"/>
          </a:p>
        </p:txBody>
      </p:sp>
    </p:spTree>
    <p:extLst>
      <p:ext uri="{BB962C8B-B14F-4D97-AF65-F5344CB8AC3E}">
        <p14:creationId xmlns:p14="http://schemas.microsoft.com/office/powerpoint/2010/main" val="159665191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think about the peer review example I just said.  Let’s assume you have two developers performing a peer review at one of their desks and an all-out battle ensures about whether to use tabs or spaces in their code.  And for the non-developers in the room, that really does happen; although not as often as it used to.  As a project manger you hear what’s going on and you can see that this is just going to get worse.  Well why not pull everyone into a collaboration room and discuss it.  You probably will advert a real conflict quickly, meaning that it will probably be worth a few moments than to have these two developers made for the rest of the day.</a:t>
            </a:r>
          </a:p>
        </p:txBody>
      </p:sp>
      <p:sp>
        <p:nvSpPr>
          <p:cNvPr id="4" name="Slide Number Placeholder 3"/>
          <p:cNvSpPr>
            <a:spLocks noGrp="1"/>
          </p:cNvSpPr>
          <p:nvPr>
            <p:ph type="sldNum" sz="quarter" idx="5"/>
          </p:nvPr>
        </p:nvSpPr>
        <p:spPr/>
        <p:txBody>
          <a:bodyPr/>
          <a:lstStyle/>
          <a:p>
            <a:fld id="{EAF8C554-03C4-49CD-BD28-2CD99286DF87}" type="slidenum">
              <a:rPr lang="en-US" smtClean="0"/>
              <a:t>113</a:t>
            </a:fld>
            <a:endParaRPr lang="en-US"/>
          </a:p>
        </p:txBody>
      </p:sp>
    </p:spTree>
    <p:extLst>
      <p:ext uri="{BB962C8B-B14F-4D97-AF65-F5344CB8AC3E}">
        <p14:creationId xmlns:p14="http://schemas.microsoft.com/office/powerpoint/2010/main" val="107844624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Seek first to understand.  Try not to jump to conclusions.  Many conflicts originate as simple misunderstandings, misinterpretations, and missed opportunities to clarify another’s intentions.  You can mitigate or altogether avoid so many of your daily conflicts by simply seeking first to understand those with whom you interact with.  While simple, however, this mindset is not common or even encouraged in our fast-paced workplaces.  Workers can illuminate their understanding of a conflict by honing their listening skills asking clarifying questions, and earnestly seeking other’s underlying interests.  This simple action not only stops its escalation; it opens the doors for early and lasting resolutions as well.</a:t>
            </a:r>
          </a:p>
        </p:txBody>
      </p:sp>
      <p:sp>
        <p:nvSpPr>
          <p:cNvPr id="4" name="Slide Number Placeholder 3"/>
          <p:cNvSpPr>
            <a:spLocks noGrp="1"/>
          </p:cNvSpPr>
          <p:nvPr>
            <p:ph type="sldNum" sz="quarter" idx="5"/>
          </p:nvPr>
        </p:nvSpPr>
        <p:spPr/>
        <p:txBody>
          <a:bodyPr/>
          <a:lstStyle/>
          <a:p>
            <a:fld id="{EAF8C554-03C4-49CD-BD28-2CD99286DF87}" type="slidenum">
              <a:rPr lang="en-US" smtClean="0"/>
              <a:t>114</a:t>
            </a:fld>
            <a:endParaRPr lang="en-US"/>
          </a:p>
        </p:txBody>
      </p:sp>
    </p:spTree>
    <p:extLst>
      <p:ext uri="{BB962C8B-B14F-4D97-AF65-F5344CB8AC3E}">
        <p14:creationId xmlns:p14="http://schemas.microsoft.com/office/powerpoint/2010/main" val="379604950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Alert human resources.  If you are battling an issue as serious as workplace harassment, the problem might require intervention from someone higher up.  When direct attempts and mediation are not effective, you may have to pursue formal channels.  Talk to your supervisor and human resources and follow your organization’s formal procedures for filing a complaint.  Document the problem in writing, being specific about what behaviors occurred, when they happened what impact they had, and what needs to be done to resolve conflict.</a:t>
            </a:r>
          </a:p>
          <a:p>
            <a:endParaRPr lang="en-US" dirty="0"/>
          </a:p>
          <a:p>
            <a:r>
              <a:rPr lang="en-US" dirty="0"/>
              <a:t>Really simple; no matter what level you are, you do not want to go it alone when it comes to workplace harassment.  Doing so will just cause you more grief than you would ever want.</a:t>
            </a:r>
          </a:p>
        </p:txBody>
      </p:sp>
      <p:sp>
        <p:nvSpPr>
          <p:cNvPr id="4" name="Slide Number Placeholder 3"/>
          <p:cNvSpPr>
            <a:spLocks noGrp="1"/>
          </p:cNvSpPr>
          <p:nvPr>
            <p:ph type="sldNum" sz="quarter" idx="5"/>
          </p:nvPr>
        </p:nvSpPr>
        <p:spPr/>
        <p:txBody>
          <a:bodyPr/>
          <a:lstStyle/>
          <a:p>
            <a:fld id="{EAF8C554-03C4-49CD-BD28-2CD99286DF87}" type="slidenum">
              <a:rPr lang="en-US" smtClean="0"/>
              <a:t>115</a:t>
            </a:fld>
            <a:endParaRPr lang="en-US"/>
          </a:p>
        </p:txBody>
      </p:sp>
    </p:spTree>
    <p:extLst>
      <p:ext uri="{BB962C8B-B14F-4D97-AF65-F5344CB8AC3E}">
        <p14:creationId xmlns:p14="http://schemas.microsoft.com/office/powerpoint/2010/main" val="176661045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 a mediator.  Some workplace clashes turn into all out battles worthy of a war movie.  If you find yourself locked into a fight, it may be time for the groups to bring in a mediator.</a:t>
            </a:r>
          </a:p>
          <a:p>
            <a:endParaRPr lang="en-US" dirty="0"/>
          </a:p>
          <a:p>
            <a:r>
              <a:rPr lang="en-US" dirty="0"/>
              <a:t>You can introduce the conflict to a mediator formally or informally.  An informal meeting with an objective person who all sides respect can help you talk through problem without the formalities (and potential subsequent consequences) of a formal mediation.</a:t>
            </a:r>
          </a:p>
          <a:p>
            <a:endParaRPr lang="en-US" dirty="0"/>
          </a:p>
          <a:p>
            <a:r>
              <a:rPr lang="en-US" dirty="0"/>
              <a:t>If an informal meeting does not put the issue to rest, you may need to contact a supervisor for help in resolving the conflict.  If you choose a formal mediation, be sure on your best professional behavior.  Do not attack your opponent.  Present the conflict in objective terms and not as an emotional reaction to someone who happens to have an opposing viewpoint.</a:t>
            </a:r>
          </a:p>
          <a:p>
            <a:endParaRPr lang="en-US" dirty="0"/>
          </a:p>
          <a:p>
            <a:r>
              <a:rPr lang="en-US" dirty="0"/>
              <a:t>In a formal mediation, expect enlightenment.  A third-party observer may be quick to point out failings in your argument that you just could not accept from a co-worker.  And that is the beauty of mediation – it helps being the conflict to an objective, level playing field that is fairer for everyone.</a:t>
            </a:r>
          </a:p>
        </p:txBody>
      </p:sp>
      <p:sp>
        <p:nvSpPr>
          <p:cNvPr id="4" name="Slide Number Placeholder 3"/>
          <p:cNvSpPr>
            <a:spLocks noGrp="1"/>
          </p:cNvSpPr>
          <p:nvPr>
            <p:ph type="sldNum" sz="quarter" idx="5"/>
          </p:nvPr>
        </p:nvSpPr>
        <p:spPr/>
        <p:txBody>
          <a:bodyPr/>
          <a:lstStyle/>
          <a:p>
            <a:fld id="{EAF8C554-03C4-49CD-BD28-2CD99286DF87}" type="slidenum">
              <a:rPr lang="en-US" smtClean="0"/>
              <a:t>116</a:t>
            </a:fld>
            <a:endParaRPr lang="en-US"/>
          </a:p>
        </p:txBody>
      </p:sp>
    </p:spTree>
    <p:extLst>
      <p:ext uri="{BB962C8B-B14F-4D97-AF65-F5344CB8AC3E}">
        <p14:creationId xmlns:p14="http://schemas.microsoft.com/office/powerpoint/2010/main" val="215548145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introspective.  Conflicts arise in every workplace, and personality clashes abound in all of them.  Conflict is inevitable – plan for the future.  In the aftermath of a conflict, take some time to consider how you manage your emotions.  How do you experience stress or anger?  What triggers set you off?  How do you tend to react in the face of conflict?  What coping skills do you use?  Are they healthy use?  Use this self-awareness to make a plan for handling conflict better the net time one arises.</a:t>
            </a:r>
          </a:p>
          <a:p>
            <a:endParaRPr lang="en-US" dirty="0"/>
          </a:p>
          <a:p>
            <a:r>
              <a:rPr lang="en-US" dirty="0"/>
              <a:t>Each conflict is an opportunity for growth.  Therefore, you should reflect and readjust after one occurs.  Conflicts provide the opportunities to better appreciate another perspective, clarify your own interests, strengthen bonds, and discover new ways forward.  Internalizing these experiences and growing from them allows you to face tomorrow’s difficulties with grater ease and effectiveness.</a:t>
            </a:r>
          </a:p>
        </p:txBody>
      </p:sp>
      <p:sp>
        <p:nvSpPr>
          <p:cNvPr id="4" name="Slide Number Placeholder 3"/>
          <p:cNvSpPr>
            <a:spLocks noGrp="1"/>
          </p:cNvSpPr>
          <p:nvPr>
            <p:ph type="sldNum" sz="quarter" idx="5"/>
          </p:nvPr>
        </p:nvSpPr>
        <p:spPr/>
        <p:txBody>
          <a:bodyPr/>
          <a:lstStyle/>
          <a:p>
            <a:fld id="{EAF8C554-03C4-49CD-BD28-2CD99286DF87}" type="slidenum">
              <a:rPr lang="en-US" smtClean="0"/>
              <a:t>117</a:t>
            </a:fld>
            <a:endParaRPr lang="en-US"/>
          </a:p>
        </p:txBody>
      </p:sp>
    </p:spTree>
    <p:extLst>
      <p:ext uri="{BB962C8B-B14F-4D97-AF65-F5344CB8AC3E}">
        <p14:creationId xmlns:p14="http://schemas.microsoft.com/office/powerpoint/2010/main" val="108913937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expect conflict.  A conflict-free workspace would be beautiful place indeed.  However, it is just not possible to avoid conflict entirely.  You have to learn to expect that conflict will become a part of your work life at some point.</a:t>
            </a:r>
          </a:p>
          <a:p>
            <a:endParaRPr lang="en-US" dirty="0"/>
          </a:p>
          <a:p>
            <a:r>
              <a:rPr lang="en-US" dirty="0"/>
              <a:t>The real imperative is learning to deal with conflict in a productive way.  Do not let disagreements gather momentum and turn into major crises.  Instead, address them as soon as possible.  Resolve them instead of letting them fester.</a:t>
            </a:r>
          </a:p>
          <a:p>
            <a:endParaRPr lang="en-US" dirty="0"/>
          </a:p>
          <a:p>
            <a:r>
              <a:rPr lang="en-US" dirty="0"/>
              <a:t>Of course, for many people, avoidance or passive-aggressiveness is a more course of action.  But fearing or avoiding conflict tends to make edgy situations much worse.</a:t>
            </a:r>
          </a:p>
          <a:p>
            <a:endParaRPr lang="en-US" dirty="0"/>
          </a:p>
          <a:p>
            <a:r>
              <a:rPr lang="en-US" dirty="0"/>
              <a:t>As you work to manage the problem, make sure that the conflict is totally resolved for all sides.  If you feel triumphant but you co-worker is deflated and upset or convinced that the outcome was unfair, there is a good possibility that the problem will flare up again.  Learn better communication skills, though, and you will be a better overall employee and a happier person.</a:t>
            </a:r>
          </a:p>
        </p:txBody>
      </p:sp>
      <p:sp>
        <p:nvSpPr>
          <p:cNvPr id="4" name="Slide Number Placeholder 3"/>
          <p:cNvSpPr>
            <a:spLocks noGrp="1"/>
          </p:cNvSpPr>
          <p:nvPr>
            <p:ph type="sldNum" sz="quarter" idx="5"/>
          </p:nvPr>
        </p:nvSpPr>
        <p:spPr/>
        <p:txBody>
          <a:bodyPr/>
          <a:lstStyle/>
          <a:p>
            <a:fld id="{EAF8C554-03C4-49CD-BD28-2CD99286DF87}" type="slidenum">
              <a:rPr lang="en-US" smtClean="0"/>
              <a:t>118</a:t>
            </a:fld>
            <a:endParaRPr lang="en-US"/>
          </a:p>
        </p:txBody>
      </p:sp>
    </p:spTree>
    <p:extLst>
      <p:ext uri="{BB962C8B-B14F-4D97-AF65-F5344CB8AC3E}">
        <p14:creationId xmlns:p14="http://schemas.microsoft.com/office/powerpoint/2010/main" val="331815895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conclusion, conflict in project management is not necessarily unfavorable when adequately managed.  Several advantages have been identified, such as increasing personal growth and morale, enhancing communication, and producing better project outcomes.  However, conflict can be the decline of an organization if it is not effectively managed.  The challenge for organizational leaders and project managers is maintaining the right balance and intensity of conflict in project management.  By utilizing project management principles, understanding the dynamics of conflict, and learning approaches to conflict resolution, leaders can establish an environment where creativity and innovation are encouraged, and project goals are accomplished.</a:t>
            </a:r>
          </a:p>
        </p:txBody>
      </p:sp>
      <p:sp>
        <p:nvSpPr>
          <p:cNvPr id="4" name="Slide Number Placeholder 3"/>
          <p:cNvSpPr>
            <a:spLocks noGrp="1"/>
          </p:cNvSpPr>
          <p:nvPr>
            <p:ph type="sldNum" sz="quarter" idx="5"/>
          </p:nvPr>
        </p:nvSpPr>
        <p:spPr/>
        <p:txBody>
          <a:bodyPr/>
          <a:lstStyle/>
          <a:p>
            <a:fld id="{EAF8C554-03C4-49CD-BD28-2CD99286DF87}" type="slidenum">
              <a:rPr lang="en-US" smtClean="0"/>
              <a:t>119</a:t>
            </a:fld>
            <a:endParaRPr lang="en-US"/>
          </a:p>
        </p:txBody>
      </p:sp>
    </p:spTree>
    <p:extLst>
      <p:ext uri="{BB962C8B-B14F-4D97-AF65-F5344CB8AC3E}">
        <p14:creationId xmlns:p14="http://schemas.microsoft.com/office/powerpoint/2010/main" val="3232714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pretty rare to work in an organization where this is no conflict or strife.</a:t>
            </a:r>
          </a:p>
          <a:p>
            <a:endParaRPr lang="en-US" dirty="0"/>
          </a:p>
          <a:p>
            <a:r>
              <a:rPr lang="en-US" dirty="0"/>
              <a:t>Surveys show us that 85% of U.S employees have experience conflict and spend 2.8 hours per week dealing with it.</a:t>
            </a:r>
          </a:p>
          <a:p>
            <a:endParaRPr lang="en-US" dirty="0"/>
          </a:p>
          <a:p>
            <a:r>
              <a:rPr lang="en-US" dirty="0"/>
              <a:t>This causes significant loss of organizational productivity ending up costing companies $359 billion a year in lost productivity.  Think about that for a second.  Every year, companies lost $359 billion in productivity because employees have a hard time getting along.  That represents 2% of the United States’ gross domestic product and would rank 31</a:t>
            </a:r>
            <a:r>
              <a:rPr lang="en-US" baseline="30000" dirty="0"/>
              <a:t>st</a:t>
            </a:r>
            <a:r>
              <a:rPr lang="en-US" dirty="0"/>
              <a:t> in the International Monetary Fund’s list of countries by GDP.  That is more than the bottom 70 countries produced in 2015.</a:t>
            </a:r>
          </a:p>
          <a:p>
            <a:endParaRPr lang="en-US" dirty="0"/>
          </a:p>
          <a:p>
            <a:r>
              <a:rPr lang="en-US" dirty="0"/>
              <a:t>But along with those numbers, 27% of employees witnessed personal attacks</a:t>
            </a:r>
          </a:p>
          <a:p>
            <a:endParaRPr lang="en-US" dirty="0"/>
          </a:p>
          <a:p>
            <a:r>
              <a:rPr lang="en-US" dirty="0"/>
              <a:t>And 25% say avoiding conflict results in sickness and/or absences.  SO I think that shows good evidence that we need to address conflict within the workplace.</a:t>
            </a:r>
          </a:p>
          <a:p>
            <a:endParaRPr lang="en-US" dirty="0"/>
          </a:p>
          <a:p>
            <a:r>
              <a:rPr lang="en-US" dirty="0"/>
              <a:t>Interestingly, 31% of managers think that they handle conflict effectively</a:t>
            </a:r>
          </a:p>
          <a:p>
            <a:endParaRPr lang="en-US" dirty="0"/>
          </a:p>
          <a:p>
            <a:r>
              <a:rPr lang="en-US" dirty="0"/>
              <a:t>While 78% of employees do not think their managers handle conflict effectively.</a:t>
            </a:r>
          </a:p>
          <a:p>
            <a:endParaRPr lang="en-US" dirty="0"/>
          </a:p>
          <a:p>
            <a:r>
              <a:rPr lang="en-US" dirty="0"/>
              <a:t>The silver lining in all of that is that 95% of those who receive training say it is the biggest driver for success.  This means that there are ways to improve the situation, we just need to get people trained.</a:t>
            </a:r>
          </a:p>
          <a:p>
            <a:endParaRPr lang="en-US" dirty="0"/>
          </a:p>
          <a:p>
            <a:r>
              <a:rPr lang="en-US" dirty="0"/>
              <a:t>And there is the rub as nearly 60% have never received training.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last number I want to share.  I have shown that conflict costs companies lost productivity and there are other associated costs with that conflict.  But conflict is also a necessary evil</a:t>
            </a:r>
          </a:p>
        </p:txBody>
      </p:sp>
      <p:sp>
        <p:nvSpPr>
          <p:cNvPr id="4" name="Slide Number Placeholder 3"/>
          <p:cNvSpPr>
            <a:spLocks noGrp="1"/>
          </p:cNvSpPr>
          <p:nvPr>
            <p:ph type="sldNum" sz="quarter" idx="5"/>
          </p:nvPr>
        </p:nvSpPr>
        <p:spPr/>
        <p:txBody>
          <a:bodyPr/>
          <a:lstStyle/>
          <a:p>
            <a:fld id="{EAF8C554-03C4-49CD-BD28-2CD99286DF87}" type="slidenum">
              <a:rPr lang="en-US" smtClean="0"/>
              <a:t>13</a:t>
            </a:fld>
            <a:endParaRPr lang="en-US"/>
          </a:p>
        </p:txBody>
      </p:sp>
    </p:spTree>
    <p:extLst>
      <p:ext uri="{BB962C8B-B14F-4D97-AF65-F5344CB8AC3E}">
        <p14:creationId xmlns:p14="http://schemas.microsoft.com/office/powerpoint/2010/main" val="1797151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75% of employees report positive outcomes from conflict that would have NOT been realized with some form of conflict.</a:t>
            </a:r>
          </a:p>
        </p:txBody>
      </p:sp>
      <p:sp>
        <p:nvSpPr>
          <p:cNvPr id="4" name="Slide Number Placeholder 3"/>
          <p:cNvSpPr>
            <a:spLocks noGrp="1"/>
          </p:cNvSpPr>
          <p:nvPr>
            <p:ph type="sldNum" sz="quarter" idx="5"/>
          </p:nvPr>
        </p:nvSpPr>
        <p:spPr/>
        <p:txBody>
          <a:bodyPr/>
          <a:lstStyle/>
          <a:p>
            <a:fld id="{EAF8C554-03C4-49CD-BD28-2CD99286DF87}" type="slidenum">
              <a:rPr lang="en-US" smtClean="0"/>
              <a:t>14</a:t>
            </a:fld>
            <a:endParaRPr lang="en-US"/>
          </a:p>
        </p:txBody>
      </p:sp>
    </p:spTree>
    <p:extLst>
      <p:ext uri="{BB962C8B-B14F-4D97-AF65-F5344CB8AC3E}">
        <p14:creationId xmlns:p14="http://schemas.microsoft.com/office/powerpoint/2010/main" val="2260713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hopefully, your team conversations are something like what is depicted in this picture.  This is a good discussion about the possibilities.  Hopefully as the project lead, tech leader, architect, or whatever you help your team come to good conclusion by using useful conversation tools.</a:t>
            </a:r>
          </a:p>
          <a:p>
            <a:endParaRPr lang="en-US" dirty="0"/>
          </a:p>
          <a:p>
            <a:r>
              <a:rPr lang="en-US" dirty="0"/>
              <a:t>Team members can become very entrench in their ideas and your team conversation might be more like this.  Now this is not too bad, but too many meetings like this will wear down your team.  It is here where we can truly start seeing conflict.  You can see the poor guy in the middle thinking, “Oh my goodness, are we really going to do this again?”</a:t>
            </a:r>
          </a:p>
          <a:p>
            <a:endParaRPr lang="en-US" dirty="0"/>
          </a:p>
          <a:p>
            <a:r>
              <a:rPr lang="en-US" dirty="0"/>
              <a:t>Unfortunately, conversations can get more heated and look like this.  Here you can see where things are starting to fall apart.  We have all probably been in a conversation that looked like this.  Hopefully when you were in such a situation, someone was able to employ conflict resolution to get you back to the first image.</a:t>
            </a:r>
          </a:p>
        </p:txBody>
      </p:sp>
      <p:sp>
        <p:nvSpPr>
          <p:cNvPr id="4" name="Slide Number Placeholder 3"/>
          <p:cNvSpPr>
            <a:spLocks noGrp="1"/>
          </p:cNvSpPr>
          <p:nvPr>
            <p:ph type="sldNum" sz="quarter" idx="5"/>
          </p:nvPr>
        </p:nvSpPr>
        <p:spPr/>
        <p:txBody>
          <a:bodyPr/>
          <a:lstStyle/>
          <a:p>
            <a:fld id="{EAF8C554-03C4-49CD-BD28-2CD99286DF87}" type="slidenum">
              <a:rPr lang="en-US" smtClean="0"/>
              <a:t>15</a:t>
            </a:fld>
            <a:endParaRPr lang="en-US"/>
          </a:p>
        </p:txBody>
      </p:sp>
    </p:spTree>
    <p:extLst>
      <p:ext uri="{BB962C8B-B14F-4D97-AF65-F5344CB8AC3E}">
        <p14:creationId xmlns:p14="http://schemas.microsoft.com/office/powerpoint/2010/main" val="4850604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hopefully your team meetings do not come to this.  Obviously, things have gotten off the rails and even if someone is not physically hurt, there will be deep wounds on the team.  Of course, I guess it could get worse</a:t>
            </a:r>
          </a:p>
          <a:p>
            <a:endParaRPr lang="en-US" dirty="0"/>
          </a:p>
          <a:p>
            <a:r>
              <a:rPr lang="en-US" dirty="0"/>
              <a:t>Now in all seriousness, you’ll probably never see more than the images on the previous slide.  But not addressing conflict early could result in something more serious.</a:t>
            </a:r>
          </a:p>
        </p:txBody>
      </p:sp>
      <p:sp>
        <p:nvSpPr>
          <p:cNvPr id="4" name="Slide Number Placeholder 3"/>
          <p:cNvSpPr>
            <a:spLocks noGrp="1"/>
          </p:cNvSpPr>
          <p:nvPr>
            <p:ph type="sldNum" sz="quarter" idx="5"/>
          </p:nvPr>
        </p:nvSpPr>
        <p:spPr/>
        <p:txBody>
          <a:bodyPr/>
          <a:lstStyle/>
          <a:p>
            <a:fld id="{EAF8C554-03C4-49CD-BD28-2CD99286DF87}" type="slidenum">
              <a:rPr lang="en-US" smtClean="0"/>
              <a:t>16</a:t>
            </a:fld>
            <a:endParaRPr lang="en-US"/>
          </a:p>
        </p:txBody>
      </p:sp>
    </p:spTree>
    <p:extLst>
      <p:ext uri="{BB962C8B-B14F-4D97-AF65-F5344CB8AC3E}">
        <p14:creationId xmlns:p14="http://schemas.microsoft.com/office/powerpoint/2010/main" val="3472931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appreciation of conflict resolution approaches is integral to understanding the communication process.  While the names may differ slightly, there are five major responsive approaches to managing conflict.  There is no right or wrong conflict resolution approach, and each conflict participant is capable of choosing the approach they deem most appropriate in a given situation.  In the workplace, a leader should understand each of these approaches to help parties resolve conflicts that arise on the job.</a:t>
            </a:r>
          </a:p>
        </p:txBody>
      </p:sp>
      <p:sp>
        <p:nvSpPr>
          <p:cNvPr id="4" name="Slide Number Placeholder 3"/>
          <p:cNvSpPr>
            <a:spLocks noGrp="1"/>
          </p:cNvSpPr>
          <p:nvPr>
            <p:ph type="sldNum" sz="quarter" idx="5"/>
          </p:nvPr>
        </p:nvSpPr>
        <p:spPr/>
        <p:txBody>
          <a:bodyPr/>
          <a:lstStyle/>
          <a:p>
            <a:fld id="{EAF8C554-03C4-49CD-BD28-2CD99286DF87}" type="slidenum">
              <a:rPr lang="en-US" smtClean="0"/>
              <a:t>19</a:t>
            </a:fld>
            <a:endParaRPr lang="en-US"/>
          </a:p>
        </p:txBody>
      </p:sp>
    </p:spTree>
    <p:extLst>
      <p:ext uri="{BB962C8B-B14F-4D97-AF65-F5344CB8AC3E}">
        <p14:creationId xmlns:p14="http://schemas.microsoft.com/office/powerpoint/2010/main" val="13242825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approach we are going to look at is Collaboration which is also referred to as problem solving, confronting, and integrating.</a:t>
            </a:r>
          </a:p>
        </p:txBody>
      </p:sp>
      <p:sp>
        <p:nvSpPr>
          <p:cNvPr id="4" name="Slide Number Placeholder 3"/>
          <p:cNvSpPr>
            <a:spLocks noGrp="1"/>
          </p:cNvSpPr>
          <p:nvPr>
            <p:ph type="sldNum" sz="quarter" idx="5"/>
          </p:nvPr>
        </p:nvSpPr>
        <p:spPr/>
        <p:txBody>
          <a:bodyPr/>
          <a:lstStyle/>
          <a:p>
            <a:fld id="{EAF8C554-03C4-49CD-BD28-2CD99286DF87}" type="slidenum">
              <a:rPr lang="en-US" smtClean="0"/>
              <a:t>20</a:t>
            </a:fld>
            <a:endParaRPr lang="en-US"/>
          </a:p>
        </p:txBody>
      </p:sp>
    </p:spTree>
    <p:extLst>
      <p:ext uri="{BB962C8B-B14F-4D97-AF65-F5344CB8AC3E}">
        <p14:creationId xmlns:p14="http://schemas.microsoft.com/office/powerpoint/2010/main" val="13358420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PMI defines collaboration as incorporating multiple viewpoints and insights from different perspectives.</a:t>
            </a:r>
          </a:p>
          <a:p>
            <a:endParaRPr lang="en-US" dirty="0"/>
          </a:p>
          <a:p>
            <a:r>
              <a:rPr lang="en-US" dirty="0"/>
              <a:t>In this technique, the parties openly discuss differences and try to incorporate multiple viewpoints in order to lead to a consensus.  &lt;CLICK&gt; This approach involves a rational problem-solving approach.  More succinctly, this approach has disputing parties solve their differences by first &lt;CLICK&gt; focusing on the issues, then &lt;CLICK&gt; looking at alternative approaches, and finally &lt;CLICK&gt; selecting the best alternative.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approach involves open and direct communication which should lead the way to solving the problem at hand.  &lt;CLICK&gt; As such, this is considered to be a win-win approach.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are examples of when collaborating maybe appropriate?</a:t>
            </a:r>
          </a:p>
        </p:txBody>
      </p:sp>
      <p:sp>
        <p:nvSpPr>
          <p:cNvPr id="4" name="Slide Number Placeholder 3"/>
          <p:cNvSpPr>
            <a:spLocks noGrp="1"/>
          </p:cNvSpPr>
          <p:nvPr>
            <p:ph type="sldNum" sz="quarter" idx="5"/>
          </p:nvPr>
        </p:nvSpPr>
        <p:spPr/>
        <p:txBody>
          <a:bodyPr/>
          <a:lstStyle/>
          <a:p>
            <a:fld id="{EAF8C554-03C4-49CD-BD28-2CD99286DF87}" type="slidenum">
              <a:rPr lang="en-US" smtClean="0"/>
              <a:t>21</a:t>
            </a:fld>
            <a:endParaRPr lang="en-US"/>
          </a:p>
        </p:txBody>
      </p:sp>
    </p:spTree>
    <p:extLst>
      <p:ext uri="{BB962C8B-B14F-4D97-AF65-F5344CB8AC3E}">
        <p14:creationId xmlns:p14="http://schemas.microsoft.com/office/powerpoint/2010/main" val="10473591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Whole point of collaboration is getting consensus with everyone, so obviously a good time to use is when consensus and commitment of all parties is important.  If done correctly; you will have a win-win solution.</a:t>
            </a:r>
          </a:p>
        </p:txBody>
      </p:sp>
      <p:sp>
        <p:nvSpPr>
          <p:cNvPr id="4" name="Slide Number Placeholder 3"/>
          <p:cNvSpPr>
            <a:spLocks noGrp="1"/>
          </p:cNvSpPr>
          <p:nvPr>
            <p:ph type="sldNum" sz="quarter" idx="5"/>
          </p:nvPr>
        </p:nvSpPr>
        <p:spPr/>
        <p:txBody>
          <a:bodyPr/>
          <a:lstStyle/>
          <a:p>
            <a:fld id="{EAF8C554-03C4-49CD-BD28-2CD99286DF87}" type="slidenum">
              <a:rPr lang="en-US" smtClean="0"/>
              <a:t>22</a:t>
            </a:fld>
            <a:endParaRPr lang="en-US"/>
          </a:p>
        </p:txBody>
      </p:sp>
    </p:spTree>
    <p:extLst>
      <p:ext uri="{BB962C8B-B14F-4D97-AF65-F5344CB8AC3E}">
        <p14:creationId xmlns:p14="http://schemas.microsoft.com/office/powerpoint/2010/main" val="17137635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Obviously when working in a collaborative environment</a:t>
            </a:r>
          </a:p>
        </p:txBody>
      </p:sp>
      <p:sp>
        <p:nvSpPr>
          <p:cNvPr id="4" name="Slide Number Placeholder 3"/>
          <p:cNvSpPr>
            <a:spLocks noGrp="1"/>
          </p:cNvSpPr>
          <p:nvPr>
            <p:ph type="sldNum" sz="quarter" idx="5"/>
          </p:nvPr>
        </p:nvSpPr>
        <p:spPr/>
        <p:txBody>
          <a:bodyPr/>
          <a:lstStyle/>
          <a:p>
            <a:fld id="{EAF8C554-03C4-49CD-BD28-2CD99286DF87}" type="slidenum">
              <a:rPr lang="en-US" smtClean="0"/>
              <a:t>23</a:t>
            </a:fld>
            <a:endParaRPr lang="en-US"/>
          </a:p>
        </p:txBody>
      </p:sp>
    </p:spTree>
    <p:extLst>
      <p:ext uri="{BB962C8B-B14F-4D97-AF65-F5344CB8AC3E}">
        <p14:creationId xmlns:p14="http://schemas.microsoft.com/office/powerpoint/2010/main" val="3558710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conflict resolution?</a:t>
            </a:r>
          </a:p>
          <a:p>
            <a:endParaRPr lang="en-US" dirty="0"/>
          </a:p>
          <a:p>
            <a:r>
              <a:rPr lang="en-US" dirty="0"/>
              <a:t>Well let me start with the story about a man who left his three sons 17 camels.</a:t>
            </a:r>
          </a:p>
        </p:txBody>
      </p:sp>
      <p:sp>
        <p:nvSpPr>
          <p:cNvPr id="4" name="Slide Number Placeholder 3"/>
          <p:cNvSpPr>
            <a:spLocks noGrp="1"/>
          </p:cNvSpPr>
          <p:nvPr>
            <p:ph type="sldNum" sz="quarter" idx="5"/>
          </p:nvPr>
        </p:nvSpPr>
        <p:spPr/>
        <p:txBody>
          <a:bodyPr/>
          <a:lstStyle/>
          <a:p>
            <a:fld id="{EAF8C554-03C4-49CD-BD28-2CD99286DF87}" type="slidenum">
              <a:rPr lang="en-US" smtClean="0"/>
              <a:t>4</a:t>
            </a:fld>
            <a:endParaRPr lang="en-US"/>
          </a:p>
        </p:txBody>
      </p:sp>
    </p:spTree>
    <p:extLst>
      <p:ext uri="{BB962C8B-B14F-4D97-AF65-F5344CB8AC3E}">
        <p14:creationId xmlns:p14="http://schemas.microsoft.com/office/powerpoint/2010/main" val="3335558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need to address the interest of more than one stakeholder, then collaborating is going to be the way to go – Army ROTC example</a:t>
            </a:r>
          </a:p>
        </p:txBody>
      </p:sp>
      <p:sp>
        <p:nvSpPr>
          <p:cNvPr id="4" name="Slide Number Placeholder 3"/>
          <p:cNvSpPr>
            <a:spLocks noGrp="1"/>
          </p:cNvSpPr>
          <p:nvPr>
            <p:ph type="sldNum" sz="quarter" idx="5"/>
          </p:nvPr>
        </p:nvSpPr>
        <p:spPr/>
        <p:txBody>
          <a:bodyPr/>
          <a:lstStyle/>
          <a:p>
            <a:fld id="{EAF8C554-03C4-49CD-BD28-2CD99286DF87}" type="slidenum">
              <a:rPr lang="en-US" smtClean="0"/>
              <a:t>24</a:t>
            </a:fld>
            <a:endParaRPr lang="en-US"/>
          </a:p>
        </p:txBody>
      </p:sp>
    </p:spTree>
    <p:extLst>
      <p:ext uri="{BB962C8B-B14F-4D97-AF65-F5344CB8AC3E}">
        <p14:creationId xmlns:p14="http://schemas.microsoft.com/office/powerpoint/2010/main" val="13028163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trust is to have faith in the honesty, integrity, reliability, and competence of another.  Trust is important in collaboration.</a:t>
            </a:r>
          </a:p>
        </p:txBody>
      </p:sp>
      <p:sp>
        <p:nvSpPr>
          <p:cNvPr id="4" name="Slide Number Placeholder 3"/>
          <p:cNvSpPr>
            <a:spLocks noGrp="1"/>
          </p:cNvSpPr>
          <p:nvPr>
            <p:ph type="sldNum" sz="quarter" idx="5"/>
          </p:nvPr>
        </p:nvSpPr>
        <p:spPr/>
        <p:txBody>
          <a:bodyPr/>
          <a:lstStyle/>
          <a:p>
            <a:fld id="{EAF8C554-03C4-49CD-BD28-2CD99286DF87}" type="slidenum">
              <a:rPr lang="en-US" smtClean="0"/>
              <a:t>25</a:t>
            </a:fld>
            <a:endParaRPr lang="en-US"/>
          </a:p>
        </p:txBody>
      </p:sp>
    </p:spTree>
    <p:extLst>
      <p:ext uri="{BB962C8B-B14F-4D97-AF65-F5344CB8AC3E}">
        <p14:creationId xmlns:p14="http://schemas.microsoft.com/office/powerpoint/2010/main" val="18432324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Hand-in-hand with trust is long-term relationships.  Collaboration helps continue trust between parties.</a:t>
            </a:r>
          </a:p>
        </p:txBody>
      </p:sp>
      <p:sp>
        <p:nvSpPr>
          <p:cNvPr id="4" name="Slide Number Placeholder 3"/>
          <p:cNvSpPr>
            <a:spLocks noGrp="1"/>
          </p:cNvSpPr>
          <p:nvPr>
            <p:ph type="sldNum" sz="quarter" idx="5"/>
          </p:nvPr>
        </p:nvSpPr>
        <p:spPr/>
        <p:txBody>
          <a:bodyPr/>
          <a:lstStyle/>
          <a:p>
            <a:fld id="{EAF8C554-03C4-49CD-BD28-2CD99286DF87}" type="slidenum">
              <a:rPr lang="en-US" smtClean="0"/>
              <a:t>26</a:t>
            </a:fld>
            <a:endParaRPr lang="en-US"/>
          </a:p>
        </p:txBody>
      </p:sp>
    </p:spTree>
    <p:extLst>
      <p:ext uri="{BB962C8B-B14F-4D97-AF65-F5344CB8AC3E}">
        <p14:creationId xmlns:p14="http://schemas.microsoft.com/office/powerpoint/2010/main" val="25964613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work through hard feelings, animosity, etc.  Even a group that has worked well with each other will have some strife.  Because collaborating involves focusing on issues TOGETHER and selecting the best alternative TOGETHER, it is a good approach.</a:t>
            </a:r>
          </a:p>
        </p:txBody>
      </p:sp>
      <p:sp>
        <p:nvSpPr>
          <p:cNvPr id="4" name="Slide Number Placeholder 3"/>
          <p:cNvSpPr>
            <a:spLocks noGrp="1"/>
          </p:cNvSpPr>
          <p:nvPr>
            <p:ph type="sldNum" sz="quarter" idx="5"/>
          </p:nvPr>
        </p:nvSpPr>
        <p:spPr/>
        <p:txBody>
          <a:bodyPr/>
          <a:lstStyle/>
          <a:p>
            <a:fld id="{EAF8C554-03C4-49CD-BD28-2CD99286DF87}" type="slidenum">
              <a:rPr lang="en-US" smtClean="0"/>
              <a:t>27</a:t>
            </a:fld>
            <a:endParaRPr lang="en-US"/>
          </a:p>
        </p:txBody>
      </p:sp>
    </p:spTree>
    <p:extLst>
      <p:ext uri="{BB962C8B-B14F-4D97-AF65-F5344CB8AC3E}">
        <p14:creationId xmlns:p14="http://schemas.microsoft.com/office/powerpoint/2010/main" val="35609167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do not want to have full responsibility.  Example: project manager working with developers on tech issues</a:t>
            </a:r>
          </a:p>
        </p:txBody>
      </p:sp>
      <p:sp>
        <p:nvSpPr>
          <p:cNvPr id="4" name="Slide Number Placeholder 3"/>
          <p:cNvSpPr>
            <a:spLocks noGrp="1"/>
          </p:cNvSpPr>
          <p:nvPr>
            <p:ph type="sldNum" sz="quarter" idx="5"/>
          </p:nvPr>
        </p:nvSpPr>
        <p:spPr/>
        <p:txBody>
          <a:bodyPr/>
          <a:lstStyle/>
          <a:p>
            <a:fld id="{EAF8C554-03C4-49CD-BD28-2CD99286DF87}" type="slidenum">
              <a:rPr lang="en-US" smtClean="0"/>
              <a:t>28</a:t>
            </a:fld>
            <a:endParaRPr lang="en-US"/>
          </a:p>
        </p:txBody>
      </p:sp>
    </p:spTree>
    <p:extLst>
      <p:ext uri="{BB962C8B-B14F-4D97-AF65-F5344CB8AC3E}">
        <p14:creationId xmlns:p14="http://schemas.microsoft.com/office/powerpoint/2010/main" val="42878588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have looked at when is a good time to use the collaboration approach, let’s look at some of its advantages.</a:t>
            </a:r>
          </a:p>
          <a:p>
            <a:endParaRPr lang="en-US" dirty="0"/>
          </a:p>
          <a:p>
            <a:r>
              <a:rPr lang="en-US" dirty="0"/>
              <a:t>First and foremost, the collaboration approach leads to solving the actual problem.  You are discussing what the issue is and alternatives to the solution which, by doing so, will allow you to solve the actual problem at hand.  As you will see with some of the other approaches, you are not necessary solving the problem that caused the conflict.</a:t>
            </a:r>
          </a:p>
        </p:txBody>
      </p:sp>
      <p:sp>
        <p:nvSpPr>
          <p:cNvPr id="4" name="Slide Number Placeholder 3"/>
          <p:cNvSpPr>
            <a:spLocks noGrp="1"/>
          </p:cNvSpPr>
          <p:nvPr>
            <p:ph type="sldNum" sz="quarter" idx="5"/>
          </p:nvPr>
        </p:nvSpPr>
        <p:spPr/>
        <p:txBody>
          <a:bodyPr/>
          <a:lstStyle/>
          <a:p>
            <a:fld id="{EAF8C554-03C4-49CD-BD28-2CD99286DF87}" type="slidenum">
              <a:rPr lang="en-US" smtClean="0"/>
              <a:t>29</a:t>
            </a:fld>
            <a:endParaRPr lang="en-US"/>
          </a:p>
        </p:txBody>
      </p:sp>
    </p:spTree>
    <p:extLst>
      <p:ext uri="{BB962C8B-B14F-4D97-AF65-F5344CB8AC3E}">
        <p14:creationId xmlns:p14="http://schemas.microsoft.com/office/powerpoint/2010/main" val="27940909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you are getting all sides to agree with the solution, you get a win-win outcome.</a:t>
            </a:r>
          </a:p>
        </p:txBody>
      </p:sp>
      <p:sp>
        <p:nvSpPr>
          <p:cNvPr id="4" name="Slide Number Placeholder 3"/>
          <p:cNvSpPr>
            <a:spLocks noGrp="1"/>
          </p:cNvSpPr>
          <p:nvPr>
            <p:ph type="sldNum" sz="quarter" idx="5"/>
          </p:nvPr>
        </p:nvSpPr>
        <p:spPr/>
        <p:txBody>
          <a:bodyPr/>
          <a:lstStyle/>
          <a:p>
            <a:fld id="{EAF8C554-03C4-49CD-BD28-2CD99286DF87}" type="slidenum">
              <a:rPr lang="en-US" smtClean="0"/>
              <a:t>30</a:t>
            </a:fld>
            <a:endParaRPr lang="en-US"/>
          </a:p>
        </p:txBody>
      </p:sp>
    </p:spTree>
    <p:extLst>
      <p:ext uri="{BB962C8B-B14F-4D97-AF65-F5344CB8AC3E}">
        <p14:creationId xmlns:p14="http://schemas.microsoft.com/office/powerpoint/2010/main" val="27469719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all sides work together, the collaboration approach promotes mutual trust and respect among the different parties.</a:t>
            </a:r>
          </a:p>
        </p:txBody>
      </p:sp>
      <p:sp>
        <p:nvSpPr>
          <p:cNvPr id="4" name="Slide Number Placeholder 3"/>
          <p:cNvSpPr>
            <a:spLocks noGrp="1"/>
          </p:cNvSpPr>
          <p:nvPr>
            <p:ph type="sldNum" sz="quarter" idx="5"/>
          </p:nvPr>
        </p:nvSpPr>
        <p:spPr/>
        <p:txBody>
          <a:bodyPr/>
          <a:lstStyle/>
          <a:p>
            <a:fld id="{EAF8C554-03C4-49CD-BD28-2CD99286DF87}" type="slidenum">
              <a:rPr lang="en-US" smtClean="0"/>
              <a:t>31</a:t>
            </a:fld>
            <a:endParaRPr lang="en-US"/>
          </a:p>
        </p:txBody>
      </p:sp>
    </p:spTree>
    <p:extLst>
      <p:ext uri="{BB962C8B-B14F-4D97-AF65-F5344CB8AC3E}">
        <p14:creationId xmlns:p14="http://schemas.microsoft.com/office/powerpoint/2010/main" val="17871365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all sides work together, the collaboration approach promotes mutual trust and respect among the different parties.</a:t>
            </a:r>
          </a:p>
        </p:txBody>
      </p:sp>
      <p:sp>
        <p:nvSpPr>
          <p:cNvPr id="4" name="Slide Number Placeholder 3"/>
          <p:cNvSpPr>
            <a:spLocks noGrp="1"/>
          </p:cNvSpPr>
          <p:nvPr>
            <p:ph type="sldNum" sz="quarter" idx="5"/>
          </p:nvPr>
        </p:nvSpPr>
        <p:spPr/>
        <p:txBody>
          <a:bodyPr/>
          <a:lstStyle/>
          <a:p>
            <a:fld id="{EAF8C554-03C4-49CD-BD28-2CD99286DF87}" type="slidenum">
              <a:rPr lang="en-US" smtClean="0"/>
              <a:t>32</a:t>
            </a:fld>
            <a:endParaRPr lang="en-US"/>
          </a:p>
        </p:txBody>
      </p:sp>
    </p:spTree>
    <p:extLst>
      <p:ext uri="{BB962C8B-B14F-4D97-AF65-F5344CB8AC3E}">
        <p14:creationId xmlns:p14="http://schemas.microsoft.com/office/powerpoint/2010/main" val="39205913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shared responsibility in the resulting outcome</a:t>
            </a:r>
          </a:p>
        </p:txBody>
      </p:sp>
      <p:sp>
        <p:nvSpPr>
          <p:cNvPr id="4" name="Slide Number Placeholder 3"/>
          <p:cNvSpPr>
            <a:spLocks noGrp="1"/>
          </p:cNvSpPr>
          <p:nvPr>
            <p:ph type="sldNum" sz="quarter" idx="5"/>
          </p:nvPr>
        </p:nvSpPr>
        <p:spPr/>
        <p:txBody>
          <a:bodyPr/>
          <a:lstStyle/>
          <a:p>
            <a:fld id="{EAF8C554-03C4-49CD-BD28-2CD99286DF87}" type="slidenum">
              <a:rPr lang="en-US" smtClean="0"/>
              <a:t>33</a:t>
            </a:fld>
            <a:endParaRPr lang="en-US"/>
          </a:p>
        </p:txBody>
      </p:sp>
    </p:spTree>
    <p:extLst>
      <p:ext uri="{BB962C8B-B14F-4D97-AF65-F5344CB8AC3E}">
        <p14:creationId xmlns:p14="http://schemas.microsoft.com/office/powerpoint/2010/main" val="2265013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the first son, he left half of the camels.  The second was to receive a third of the camels.  And the youngest was going to get a ninth of the camels.</a:t>
            </a:r>
          </a:p>
          <a:p>
            <a:endParaRPr lang="en-US" dirty="0"/>
          </a:p>
          <a:p>
            <a:r>
              <a:rPr lang="en-US" dirty="0"/>
              <a:t>Well the three sons get into a negotiation and 17 camels do not divide into two, doesn’t divide by three, and it doesn’t divide by nine.  Tempers start to flare and in desperation they went and consulted a wise old woman.</a:t>
            </a:r>
          </a:p>
        </p:txBody>
      </p:sp>
      <p:sp>
        <p:nvSpPr>
          <p:cNvPr id="4" name="Slide Number Placeholder 3"/>
          <p:cNvSpPr>
            <a:spLocks noGrp="1"/>
          </p:cNvSpPr>
          <p:nvPr>
            <p:ph type="sldNum" sz="quarter" idx="5"/>
          </p:nvPr>
        </p:nvSpPr>
        <p:spPr/>
        <p:txBody>
          <a:bodyPr/>
          <a:lstStyle/>
          <a:p>
            <a:fld id="{EAF8C554-03C4-49CD-BD28-2CD99286DF87}" type="slidenum">
              <a:rPr lang="en-US" smtClean="0"/>
              <a:t>5</a:t>
            </a:fld>
            <a:endParaRPr lang="en-US"/>
          </a:p>
        </p:txBody>
      </p:sp>
    </p:spTree>
    <p:extLst>
      <p:ext uri="{BB962C8B-B14F-4D97-AF65-F5344CB8AC3E}">
        <p14:creationId xmlns:p14="http://schemas.microsoft.com/office/powerpoint/2010/main" val="33060272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moderating will get reputation of a good negotiator and will encourage future cooperation</a:t>
            </a:r>
          </a:p>
        </p:txBody>
      </p:sp>
      <p:sp>
        <p:nvSpPr>
          <p:cNvPr id="4" name="Slide Number Placeholder 3"/>
          <p:cNvSpPr>
            <a:spLocks noGrp="1"/>
          </p:cNvSpPr>
          <p:nvPr>
            <p:ph type="sldNum" sz="quarter" idx="5"/>
          </p:nvPr>
        </p:nvSpPr>
        <p:spPr/>
        <p:txBody>
          <a:bodyPr/>
          <a:lstStyle/>
          <a:p>
            <a:fld id="{EAF8C554-03C4-49CD-BD28-2CD99286DF87}" type="slidenum">
              <a:rPr lang="en-US" smtClean="0"/>
              <a:t>34</a:t>
            </a:fld>
            <a:endParaRPr lang="en-US"/>
          </a:p>
        </p:txBody>
      </p:sp>
    </p:spTree>
    <p:extLst>
      <p:ext uri="{BB962C8B-B14F-4D97-AF65-F5344CB8AC3E}">
        <p14:creationId xmlns:p14="http://schemas.microsoft.com/office/powerpoint/2010/main" val="2243595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 rule, the outcome will be less stressful.</a:t>
            </a:r>
          </a:p>
        </p:txBody>
      </p:sp>
      <p:sp>
        <p:nvSpPr>
          <p:cNvPr id="4" name="Slide Number Placeholder 3"/>
          <p:cNvSpPr>
            <a:spLocks noGrp="1"/>
          </p:cNvSpPr>
          <p:nvPr>
            <p:ph type="sldNum" sz="quarter" idx="5"/>
          </p:nvPr>
        </p:nvSpPr>
        <p:spPr/>
        <p:txBody>
          <a:bodyPr/>
          <a:lstStyle/>
          <a:p>
            <a:fld id="{EAF8C554-03C4-49CD-BD28-2CD99286DF87}" type="slidenum">
              <a:rPr lang="en-US" smtClean="0"/>
              <a:t>35</a:t>
            </a:fld>
            <a:endParaRPr lang="en-US"/>
          </a:p>
        </p:txBody>
      </p:sp>
    </p:spTree>
    <p:extLst>
      <p:ext uri="{BB962C8B-B14F-4D97-AF65-F5344CB8AC3E}">
        <p14:creationId xmlns:p14="http://schemas.microsoft.com/office/powerpoint/2010/main" val="34967836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Requires a commitment from all parties</a:t>
            </a:r>
          </a:p>
        </p:txBody>
      </p:sp>
      <p:sp>
        <p:nvSpPr>
          <p:cNvPr id="4" name="Slide Number Placeholder 3"/>
          <p:cNvSpPr>
            <a:spLocks noGrp="1"/>
          </p:cNvSpPr>
          <p:nvPr>
            <p:ph type="sldNum" sz="quarter" idx="5"/>
          </p:nvPr>
        </p:nvSpPr>
        <p:spPr/>
        <p:txBody>
          <a:bodyPr/>
          <a:lstStyle/>
          <a:p>
            <a:fld id="{EAF8C554-03C4-49CD-BD28-2CD99286DF87}" type="slidenum">
              <a:rPr lang="en-US" smtClean="0"/>
              <a:t>36</a:t>
            </a:fld>
            <a:endParaRPr lang="en-US"/>
          </a:p>
        </p:txBody>
      </p:sp>
    </p:spTree>
    <p:extLst>
      <p:ext uri="{BB962C8B-B14F-4D97-AF65-F5344CB8AC3E}">
        <p14:creationId xmlns:p14="http://schemas.microsoft.com/office/powerpoint/2010/main" val="13168294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more time and effort – takes time to review the issue and then look at alternative solutions.</a:t>
            </a:r>
          </a:p>
        </p:txBody>
      </p:sp>
      <p:sp>
        <p:nvSpPr>
          <p:cNvPr id="4" name="Slide Number Placeholder 3"/>
          <p:cNvSpPr>
            <a:spLocks noGrp="1"/>
          </p:cNvSpPr>
          <p:nvPr>
            <p:ph type="sldNum" sz="quarter" idx="5"/>
          </p:nvPr>
        </p:nvSpPr>
        <p:spPr/>
        <p:txBody>
          <a:bodyPr/>
          <a:lstStyle/>
          <a:p>
            <a:fld id="{EAF8C554-03C4-49CD-BD28-2CD99286DF87}" type="slidenum">
              <a:rPr lang="en-US" smtClean="0"/>
              <a:t>37</a:t>
            </a:fld>
            <a:endParaRPr lang="en-US"/>
          </a:p>
        </p:txBody>
      </p:sp>
    </p:spTree>
    <p:extLst>
      <p:ext uri="{BB962C8B-B14F-4D97-AF65-F5344CB8AC3E}">
        <p14:creationId xmlns:p14="http://schemas.microsoft.com/office/powerpoint/2010/main" val="2713000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not be practical when timing is crucial; managing e-commerce app with outage 2-hours before massive Black Friday sale</a:t>
            </a:r>
          </a:p>
        </p:txBody>
      </p:sp>
      <p:sp>
        <p:nvSpPr>
          <p:cNvPr id="4" name="Slide Number Placeholder 3"/>
          <p:cNvSpPr>
            <a:spLocks noGrp="1"/>
          </p:cNvSpPr>
          <p:nvPr>
            <p:ph type="sldNum" sz="quarter" idx="5"/>
          </p:nvPr>
        </p:nvSpPr>
        <p:spPr/>
        <p:txBody>
          <a:bodyPr/>
          <a:lstStyle/>
          <a:p>
            <a:fld id="{EAF8C554-03C4-49CD-BD28-2CD99286DF87}" type="slidenum">
              <a:rPr lang="en-US" smtClean="0"/>
              <a:t>38</a:t>
            </a:fld>
            <a:endParaRPr lang="en-US"/>
          </a:p>
        </p:txBody>
      </p:sp>
    </p:spTree>
    <p:extLst>
      <p:ext uri="{BB962C8B-B14F-4D97-AF65-F5344CB8AC3E}">
        <p14:creationId xmlns:p14="http://schemas.microsoft.com/office/powerpoint/2010/main" val="6211034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Collaboration requires that involved parties must continue collaborative efforts to maintain a collaborative relationship</a:t>
            </a:r>
          </a:p>
        </p:txBody>
      </p:sp>
      <p:sp>
        <p:nvSpPr>
          <p:cNvPr id="4" name="Slide Number Placeholder 3"/>
          <p:cNvSpPr>
            <a:spLocks noGrp="1"/>
          </p:cNvSpPr>
          <p:nvPr>
            <p:ph type="sldNum" sz="quarter" idx="5"/>
          </p:nvPr>
        </p:nvSpPr>
        <p:spPr/>
        <p:txBody>
          <a:bodyPr/>
          <a:lstStyle/>
          <a:p>
            <a:fld id="{EAF8C554-03C4-49CD-BD28-2CD99286DF87}" type="slidenum">
              <a:rPr lang="en-US" smtClean="0"/>
              <a:t>39</a:t>
            </a:fld>
            <a:endParaRPr lang="en-US"/>
          </a:p>
        </p:txBody>
      </p:sp>
    </p:spTree>
    <p:extLst>
      <p:ext uri="{BB962C8B-B14F-4D97-AF65-F5344CB8AC3E}">
        <p14:creationId xmlns:p14="http://schemas.microsoft.com/office/powerpoint/2010/main" val="32005969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we have the Compromise approach.  This is also referred to as a “give and take” approach or reconciling.</a:t>
            </a:r>
          </a:p>
        </p:txBody>
      </p:sp>
      <p:sp>
        <p:nvSpPr>
          <p:cNvPr id="4" name="Slide Number Placeholder 3"/>
          <p:cNvSpPr>
            <a:spLocks noGrp="1"/>
          </p:cNvSpPr>
          <p:nvPr>
            <p:ph type="sldNum" sz="quarter" idx="5"/>
          </p:nvPr>
        </p:nvSpPr>
        <p:spPr/>
        <p:txBody>
          <a:bodyPr/>
          <a:lstStyle/>
          <a:p>
            <a:fld id="{EAF8C554-03C4-49CD-BD28-2CD99286DF87}" type="slidenum">
              <a:rPr lang="en-US" smtClean="0"/>
              <a:t>40</a:t>
            </a:fld>
            <a:endParaRPr lang="en-US"/>
          </a:p>
        </p:txBody>
      </p:sp>
    </p:spTree>
    <p:extLst>
      <p:ext uri="{BB962C8B-B14F-4D97-AF65-F5344CB8AC3E}">
        <p14:creationId xmlns:p14="http://schemas.microsoft.com/office/powerpoint/2010/main" val="2545408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approach, conflicting parties bargain to reach a mutually acceptable solution.  Both parties give up something in order to reach a decision an leave with some degree of satisfaction.</a:t>
            </a:r>
          </a:p>
          <a:p>
            <a:endParaRPr lang="en-US" dirty="0"/>
          </a:p>
          <a:p>
            <a:r>
              <a:rPr lang="en-US" dirty="0"/>
              <a:t>This is considered to be a lose-lose situation, since no party gets everything they wanted.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why would you use the compromising approach, well because sometimes a lose-lose situation is what the doctor calls for.</a:t>
            </a:r>
          </a:p>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41</a:t>
            </a:fld>
            <a:endParaRPr lang="en-US"/>
          </a:p>
        </p:txBody>
      </p:sp>
    </p:spTree>
    <p:extLst>
      <p:ext uri="{BB962C8B-B14F-4D97-AF65-F5344CB8AC3E}">
        <p14:creationId xmlns:p14="http://schemas.microsoft.com/office/powerpoint/2010/main" val="32127088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sold right, this can look as if post parties win and there are times where that is just the case.  Examples 2 weeks/4 weeks.</a:t>
            </a:r>
          </a:p>
        </p:txBody>
      </p:sp>
      <p:sp>
        <p:nvSpPr>
          <p:cNvPr id="4" name="Slide Number Placeholder 3"/>
          <p:cNvSpPr>
            <a:spLocks noGrp="1"/>
          </p:cNvSpPr>
          <p:nvPr>
            <p:ph type="sldNum" sz="quarter" idx="5"/>
          </p:nvPr>
        </p:nvSpPr>
        <p:spPr/>
        <p:txBody>
          <a:bodyPr/>
          <a:lstStyle/>
          <a:p>
            <a:fld id="{EAF8C554-03C4-49CD-BD28-2CD99286DF87}" type="slidenum">
              <a:rPr lang="en-US" smtClean="0"/>
              <a:t>42</a:t>
            </a:fld>
            <a:endParaRPr lang="en-US"/>
          </a:p>
        </p:txBody>
      </p:sp>
    </p:spTree>
    <p:extLst>
      <p:ext uri="{BB962C8B-B14F-4D97-AF65-F5344CB8AC3E}">
        <p14:creationId xmlns:p14="http://schemas.microsoft.com/office/powerpoint/2010/main" val="350165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Goals are only moderately important and not worth the use of a more assertive or more involved approaches</a:t>
            </a:r>
          </a:p>
        </p:txBody>
      </p:sp>
      <p:sp>
        <p:nvSpPr>
          <p:cNvPr id="4" name="Slide Number Placeholder 3"/>
          <p:cNvSpPr>
            <a:spLocks noGrp="1"/>
          </p:cNvSpPr>
          <p:nvPr>
            <p:ph type="sldNum" sz="quarter" idx="5"/>
          </p:nvPr>
        </p:nvSpPr>
        <p:spPr/>
        <p:txBody>
          <a:bodyPr/>
          <a:lstStyle/>
          <a:p>
            <a:fld id="{EAF8C554-03C4-49CD-BD28-2CD99286DF87}" type="slidenum">
              <a:rPr lang="en-US" smtClean="0"/>
              <a:t>43</a:t>
            </a:fld>
            <a:endParaRPr lang="en-US"/>
          </a:p>
        </p:txBody>
      </p:sp>
    </p:spTree>
    <p:extLst>
      <p:ext uri="{BB962C8B-B14F-4D97-AF65-F5344CB8AC3E}">
        <p14:creationId xmlns:p14="http://schemas.microsoft.com/office/powerpoint/2010/main" val="2629619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wise old woman thought about their problem for some time and finally said that since she could no longer ride her camel that she would give them the camel.</a:t>
            </a:r>
          </a:p>
        </p:txBody>
      </p:sp>
      <p:sp>
        <p:nvSpPr>
          <p:cNvPr id="4" name="Slide Number Placeholder 3"/>
          <p:cNvSpPr>
            <a:spLocks noGrp="1"/>
          </p:cNvSpPr>
          <p:nvPr>
            <p:ph type="sldNum" sz="quarter" idx="5"/>
          </p:nvPr>
        </p:nvSpPr>
        <p:spPr/>
        <p:txBody>
          <a:bodyPr/>
          <a:lstStyle/>
          <a:p>
            <a:fld id="{EAF8C554-03C4-49CD-BD28-2CD99286DF87}" type="slidenum">
              <a:rPr lang="en-US" smtClean="0"/>
              <a:t>6</a:t>
            </a:fld>
            <a:endParaRPr lang="en-US"/>
          </a:p>
        </p:txBody>
      </p:sp>
    </p:spTree>
    <p:extLst>
      <p:ext uri="{BB962C8B-B14F-4D97-AF65-F5344CB8AC3E}">
        <p14:creationId xmlns:p14="http://schemas.microsoft.com/office/powerpoint/2010/main" val="6889259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you need an expedient solution on a complex issue where you do not have time to do a more elaborate approach.  Think back to the e-commerce example.</a:t>
            </a:r>
          </a:p>
        </p:txBody>
      </p:sp>
      <p:sp>
        <p:nvSpPr>
          <p:cNvPr id="4" name="Slide Number Placeholder 3"/>
          <p:cNvSpPr>
            <a:spLocks noGrp="1"/>
          </p:cNvSpPr>
          <p:nvPr>
            <p:ph type="sldNum" sz="quarter" idx="5"/>
          </p:nvPr>
        </p:nvSpPr>
        <p:spPr/>
        <p:txBody>
          <a:bodyPr/>
          <a:lstStyle/>
          <a:p>
            <a:fld id="{EAF8C554-03C4-49CD-BD28-2CD99286DF87}" type="slidenum">
              <a:rPr lang="en-US" smtClean="0"/>
              <a:t>44</a:t>
            </a:fld>
            <a:endParaRPr lang="en-US"/>
          </a:p>
        </p:txBody>
      </p:sp>
    </p:spTree>
    <p:extLst>
      <p:ext uri="{BB962C8B-B14F-4D97-AF65-F5344CB8AC3E}">
        <p14:creationId xmlns:p14="http://schemas.microsoft.com/office/powerpoint/2010/main" val="20859861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you need an expedient solution on a complex issue where you do not have time to do a more elaborate approach.  Think back to the e-commerce example.</a:t>
            </a:r>
          </a:p>
        </p:txBody>
      </p:sp>
      <p:sp>
        <p:nvSpPr>
          <p:cNvPr id="4" name="Slide Number Placeholder 3"/>
          <p:cNvSpPr>
            <a:spLocks noGrp="1"/>
          </p:cNvSpPr>
          <p:nvPr>
            <p:ph type="sldNum" sz="quarter" idx="5"/>
          </p:nvPr>
        </p:nvSpPr>
        <p:spPr/>
        <p:txBody>
          <a:bodyPr/>
          <a:lstStyle/>
          <a:p>
            <a:fld id="{EAF8C554-03C4-49CD-BD28-2CD99286DF87}" type="slidenum">
              <a:rPr lang="en-US" smtClean="0"/>
              <a:t>45</a:t>
            </a:fld>
            <a:endParaRPr lang="en-US"/>
          </a:p>
        </p:txBody>
      </p:sp>
    </p:spTree>
    <p:extLst>
      <p:ext uri="{BB962C8B-B14F-4D97-AF65-F5344CB8AC3E}">
        <p14:creationId xmlns:p14="http://schemas.microsoft.com/office/powerpoint/2010/main" val="10955465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Collaboration pretty much requires relationships; compromising can work better with parties that do not know each other</a:t>
            </a:r>
          </a:p>
        </p:txBody>
      </p:sp>
      <p:sp>
        <p:nvSpPr>
          <p:cNvPr id="4" name="Slide Number Placeholder 3"/>
          <p:cNvSpPr>
            <a:spLocks noGrp="1"/>
          </p:cNvSpPr>
          <p:nvPr>
            <p:ph type="sldNum" sz="quarter" idx="5"/>
          </p:nvPr>
        </p:nvSpPr>
        <p:spPr/>
        <p:txBody>
          <a:bodyPr/>
          <a:lstStyle/>
          <a:p>
            <a:fld id="{EAF8C554-03C4-49CD-BD28-2CD99286DF87}" type="slidenum">
              <a:rPr lang="en-US" smtClean="0"/>
              <a:t>46</a:t>
            </a:fld>
            <a:endParaRPr lang="en-US"/>
          </a:p>
        </p:txBody>
      </p:sp>
    </p:spTree>
    <p:extLst>
      <p:ext uri="{BB962C8B-B14F-4D97-AF65-F5344CB8AC3E}">
        <p14:creationId xmlns:p14="http://schemas.microsoft.com/office/powerpoint/2010/main" val="401984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collaboration or forcing do not work.</a:t>
            </a:r>
          </a:p>
        </p:txBody>
      </p:sp>
      <p:sp>
        <p:nvSpPr>
          <p:cNvPr id="4" name="Slide Number Placeholder 3"/>
          <p:cNvSpPr>
            <a:spLocks noGrp="1"/>
          </p:cNvSpPr>
          <p:nvPr>
            <p:ph type="sldNum" sz="quarter" idx="5"/>
          </p:nvPr>
        </p:nvSpPr>
        <p:spPr/>
        <p:txBody>
          <a:bodyPr/>
          <a:lstStyle/>
          <a:p>
            <a:fld id="{EAF8C554-03C4-49CD-BD28-2CD99286DF87}" type="slidenum">
              <a:rPr lang="en-US" smtClean="0"/>
              <a:t>47</a:t>
            </a:fld>
            <a:endParaRPr lang="en-US"/>
          </a:p>
        </p:txBody>
      </p:sp>
    </p:spTree>
    <p:extLst>
      <p:ext uri="{BB962C8B-B14F-4D97-AF65-F5344CB8AC3E}">
        <p14:creationId xmlns:p14="http://schemas.microsoft.com/office/powerpoint/2010/main" val="17278570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will generally generate a faster resolution to your issue.  Because you are not looking at the root of the issues and doing analysis like you would with collaboration, this approach should </a:t>
            </a:r>
            <a:r>
              <a:rPr lang="en-US" dirty="0" err="1"/>
              <a:t>procude</a:t>
            </a:r>
            <a:r>
              <a:rPr lang="en-US" dirty="0"/>
              <a:t> faster results than some of the other approaches.</a:t>
            </a:r>
          </a:p>
        </p:txBody>
      </p:sp>
      <p:sp>
        <p:nvSpPr>
          <p:cNvPr id="4" name="Slide Number Placeholder 3"/>
          <p:cNvSpPr>
            <a:spLocks noGrp="1"/>
          </p:cNvSpPr>
          <p:nvPr>
            <p:ph type="sldNum" sz="quarter" idx="5"/>
          </p:nvPr>
        </p:nvSpPr>
        <p:spPr/>
        <p:txBody>
          <a:bodyPr/>
          <a:lstStyle/>
          <a:p>
            <a:fld id="{EAF8C554-03C4-49CD-BD28-2CD99286DF87}" type="slidenum">
              <a:rPr lang="en-US" smtClean="0"/>
              <a:t>48</a:t>
            </a:fld>
            <a:endParaRPr lang="en-US"/>
          </a:p>
        </p:txBody>
      </p:sp>
    </p:spTree>
    <p:extLst>
      <p:ext uri="{BB962C8B-B14F-4D97-AF65-F5344CB8AC3E}">
        <p14:creationId xmlns:p14="http://schemas.microsoft.com/office/powerpoint/2010/main" val="2190425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provide a temporary solution while looking for a win-win solution.</a:t>
            </a:r>
          </a:p>
        </p:txBody>
      </p:sp>
      <p:sp>
        <p:nvSpPr>
          <p:cNvPr id="4" name="Slide Number Placeholder 3"/>
          <p:cNvSpPr>
            <a:spLocks noGrp="1"/>
          </p:cNvSpPr>
          <p:nvPr>
            <p:ph type="sldNum" sz="quarter" idx="5"/>
          </p:nvPr>
        </p:nvSpPr>
        <p:spPr/>
        <p:txBody>
          <a:bodyPr/>
          <a:lstStyle/>
          <a:p>
            <a:fld id="{EAF8C554-03C4-49CD-BD28-2CD99286DF87}" type="slidenum">
              <a:rPr lang="en-US" smtClean="0"/>
              <a:t>49</a:t>
            </a:fld>
            <a:endParaRPr lang="en-US"/>
          </a:p>
        </p:txBody>
      </p:sp>
    </p:spTree>
    <p:extLst>
      <p:ext uri="{BB962C8B-B14F-4D97-AF65-F5344CB8AC3E}">
        <p14:creationId xmlns:p14="http://schemas.microsoft.com/office/powerpoint/2010/main" val="10912782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Lowers the level of tension and stress resulting from the conflict.</a:t>
            </a:r>
          </a:p>
        </p:txBody>
      </p:sp>
      <p:sp>
        <p:nvSpPr>
          <p:cNvPr id="4" name="Slide Number Placeholder 3"/>
          <p:cNvSpPr>
            <a:spLocks noGrp="1"/>
          </p:cNvSpPr>
          <p:nvPr>
            <p:ph type="sldNum" sz="quarter" idx="5"/>
          </p:nvPr>
        </p:nvSpPr>
        <p:spPr/>
        <p:txBody>
          <a:bodyPr/>
          <a:lstStyle/>
          <a:p>
            <a:fld id="{EAF8C554-03C4-49CD-BD28-2CD99286DF87}" type="slidenum">
              <a:rPr lang="en-US" smtClean="0"/>
              <a:t>50</a:t>
            </a:fld>
            <a:endParaRPr lang="en-US"/>
          </a:p>
        </p:txBody>
      </p:sp>
    </p:spTree>
    <p:extLst>
      <p:ext uri="{BB962C8B-B14F-4D97-AF65-F5344CB8AC3E}">
        <p14:creationId xmlns:p14="http://schemas.microsoft.com/office/powerpoint/2010/main" val="5724250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result in a situation where neither parties is satisfied with the outcome.  They might be happy and relived at first because ethe situation has been resolved, but then they realized what they gave up.</a:t>
            </a:r>
          </a:p>
        </p:txBody>
      </p:sp>
      <p:sp>
        <p:nvSpPr>
          <p:cNvPr id="4" name="Slide Number Placeholder 3"/>
          <p:cNvSpPr>
            <a:spLocks noGrp="1"/>
          </p:cNvSpPr>
          <p:nvPr>
            <p:ph type="sldNum" sz="quarter" idx="5"/>
          </p:nvPr>
        </p:nvSpPr>
        <p:spPr/>
        <p:txBody>
          <a:bodyPr/>
          <a:lstStyle/>
          <a:p>
            <a:fld id="{EAF8C554-03C4-49CD-BD28-2CD99286DF87}" type="slidenum">
              <a:rPr lang="en-US" smtClean="0"/>
              <a:t>51</a:t>
            </a:fld>
            <a:endParaRPr lang="en-US"/>
          </a:p>
        </p:txBody>
      </p:sp>
    </p:spTree>
    <p:extLst>
      <p:ext uri="{BB962C8B-B14F-4D97-AF65-F5344CB8AC3E}">
        <p14:creationId xmlns:p14="http://schemas.microsoft.com/office/powerpoint/2010/main" val="26713702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compromise approach does not contribute to building trust in the long run.  Both sides will have the tendency to think that they gave up too much so trust Is not built up.</a:t>
            </a:r>
          </a:p>
        </p:txBody>
      </p:sp>
      <p:sp>
        <p:nvSpPr>
          <p:cNvPr id="4" name="Slide Number Placeholder 3"/>
          <p:cNvSpPr>
            <a:spLocks noGrp="1"/>
          </p:cNvSpPr>
          <p:nvPr>
            <p:ph type="sldNum" sz="quarter" idx="5"/>
          </p:nvPr>
        </p:nvSpPr>
        <p:spPr/>
        <p:txBody>
          <a:bodyPr/>
          <a:lstStyle/>
          <a:p>
            <a:fld id="{EAF8C554-03C4-49CD-BD28-2CD99286DF87}" type="slidenum">
              <a:rPr lang="en-US" smtClean="0"/>
              <a:t>52</a:t>
            </a:fld>
            <a:endParaRPr lang="en-US"/>
          </a:p>
        </p:txBody>
      </p:sp>
    </p:spTree>
    <p:extLst>
      <p:ext uri="{BB962C8B-B14F-4D97-AF65-F5344CB8AC3E}">
        <p14:creationId xmlns:p14="http://schemas.microsoft.com/office/powerpoint/2010/main" val="39161608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close monitoring and control to ensure agreements are met.</a:t>
            </a:r>
          </a:p>
        </p:txBody>
      </p:sp>
      <p:sp>
        <p:nvSpPr>
          <p:cNvPr id="4" name="Slide Number Placeholder 3"/>
          <p:cNvSpPr>
            <a:spLocks noGrp="1"/>
          </p:cNvSpPr>
          <p:nvPr>
            <p:ph type="sldNum" sz="quarter" idx="5"/>
          </p:nvPr>
        </p:nvSpPr>
        <p:spPr/>
        <p:txBody>
          <a:bodyPr/>
          <a:lstStyle/>
          <a:p>
            <a:fld id="{EAF8C554-03C4-49CD-BD28-2CD99286DF87}" type="slidenum">
              <a:rPr lang="en-US" smtClean="0"/>
              <a:t>53</a:t>
            </a:fld>
            <a:endParaRPr lang="en-US"/>
          </a:p>
        </p:txBody>
      </p:sp>
    </p:spTree>
    <p:extLst>
      <p:ext uri="{BB962C8B-B14F-4D97-AF65-F5344CB8AC3E}">
        <p14:creationId xmlns:p14="http://schemas.microsoft.com/office/powerpoint/2010/main" val="1039973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they had 18 camels.  The first son took his half</a:t>
            </a:r>
          </a:p>
        </p:txBody>
      </p:sp>
      <p:sp>
        <p:nvSpPr>
          <p:cNvPr id="4" name="Slide Number Placeholder 3"/>
          <p:cNvSpPr>
            <a:spLocks noGrp="1"/>
          </p:cNvSpPr>
          <p:nvPr>
            <p:ph type="sldNum" sz="quarter" idx="5"/>
          </p:nvPr>
        </p:nvSpPr>
        <p:spPr/>
        <p:txBody>
          <a:bodyPr/>
          <a:lstStyle/>
          <a:p>
            <a:fld id="{EAF8C554-03C4-49CD-BD28-2CD99286DF87}" type="slidenum">
              <a:rPr lang="en-US" smtClean="0"/>
              <a:t>7</a:t>
            </a:fld>
            <a:endParaRPr lang="en-US"/>
          </a:p>
        </p:txBody>
      </p:sp>
    </p:spTree>
    <p:extLst>
      <p:ext uri="{BB962C8B-B14F-4D97-AF65-F5344CB8AC3E}">
        <p14:creationId xmlns:p14="http://schemas.microsoft.com/office/powerpoint/2010/main" val="6968466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we have Accommodation which is also referred to as smoothing or obliging.</a:t>
            </a:r>
          </a:p>
        </p:txBody>
      </p:sp>
      <p:sp>
        <p:nvSpPr>
          <p:cNvPr id="4" name="Slide Number Placeholder 3"/>
          <p:cNvSpPr>
            <a:spLocks noGrp="1"/>
          </p:cNvSpPr>
          <p:nvPr>
            <p:ph type="sldNum" sz="quarter" idx="5"/>
          </p:nvPr>
        </p:nvSpPr>
        <p:spPr/>
        <p:txBody>
          <a:bodyPr/>
          <a:lstStyle/>
          <a:p>
            <a:fld id="{EAF8C554-03C4-49CD-BD28-2CD99286DF87}" type="slidenum">
              <a:rPr lang="en-US" smtClean="0"/>
              <a:t>54</a:t>
            </a:fld>
            <a:endParaRPr lang="en-US"/>
          </a:p>
        </p:txBody>
      </p:sp>
    </p:spTree>
    <p:extLst>
      <p:ext uri="{BB962C8B-B14F-4D97-AF65-F5344CB8AC3E}">
        <p14:creationId xmlns:p14="http://schemas.microsoft.com/office/powerpoint/2010/main" val="8277268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approach, the areas of agreement are emphasized and the areas of disagreement are downplayed.  The approach emphasized cooperation instead of assertiveness.  A person places their interest last and allows the other party to further their interests.  The accommodation approach often occurs when a party is not significantly invested in securing a victory, because they do not perceive the alternative option as a significant threat.</a:t>
            </a:r>
          </a:p>
          <a:p>
            <a:endParaRPr lang="en-US" dirty="0"/>
          </a:p>
          <a:p>
            <a:r>
              <a:rPr lang="en-US" dirty="0"/>
              <a:t>Simply put, this approach is accommodating the concerns of other people first of all, rather than one’s own concerns.  This technique emphasizes agreement rather than differences of opinion.</a:t>
            </a:r>
          </a:p>
          <a:p>
            <a:endParaRPr lang="en-US" dirty="0"/>
          </a:p>
          <a:p>
            <a:r>
              <a:rPr lang="en-US" dirty="0"/>
              <a:t>Here’s an analogy to explain what accommodation is:  When driving in traffic, I often see someone who is playing a zero-sum game, for whom their objective in life is to get ahead of you – at all costs – regardless of who has the right of way.  A lot of times if I detect an aggressive driver like this, I will slow down and let the other person get in front of me because in reality, I am not playing the same games as the other driver.  My objective is to keep traffic flowing smoothly and not be in a Fast and Furious outtake and end up in the hospital – or worse!</a:t>
            </a:r>
          </a:p>
        </p:txBody>
      </p:sp>
      <p:sp>
        <p:nvSpPr>
          <p:cNvPr id="4" name="Slide Number Placeholder 3"/>
          <p:cNvSpPr>
            <a:spLocks noGrp="1"/>
          </p:cNvSpPr>
          <p:nvPr>
            <p:ph type="sldNum" sz="quarter" idx="5"/>
          </p:nvPr>
        </p:nvSpPr>
        <p:spPr/>
        <p:txBody>
          <a:bodyPr/>
          <a:lstStyle/>
          <a:p>
            <a:fld id="{EAF8C554-03C4-49CD-BD28-2CD99286DF87}" type="slidenum">
              <a:rPr lang="en-US" smtClean="0"/>
              <a:t>55</a:t>
            </a:fld>
            <a:endParaRPr lang="en-US"/>
          </a:p>
        </p:txBody>
      </p:sp>
    </p:spTree>
    <p:extLst>
      <p:ext uri="{BB962C8B-B14F-4D97-AF65-F5344CB8AC3E}">
        <p14:creationId xmlns:p14="http://schemas.microsoft.com/office/powerpoint/2010/main" val="27586614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provide a temporary relief from a conflict or buy time until you are in a better to respond or push back</a:t>
            </a:r>
          </a:p>
        </p:txBody>
      </p:sp>
      <p:sp>
        <p:nvSpPr>
          <p:cNvPr id="4" name="Slide Number Placeholder 3"/>
          <p:cNvSpPr>
            <a:spLocks noGrp="1"/>
          </p:cNvSpPr>
          <p:nvPr>
            <p:ph type="sldNum" sz="quarter" idx="5"/>
          </p:nvPr>
        </p:nvSpPr>
        <p:spPr/>
        <p:txBody>
          <a:bodyPr/>
          <a:lstStyle/>
          <a:p>
            <a:fld id="{EAF8C554-03C4-49CD-BD28-2CD99286DF87}" type="slidenum">
              <a:rPr lang="en-US" smtClean="0"/>
              <a:t>56</a:t>
            </a:fld>
            <a:endParaRPr lang="en-US"/>
          </a:p>
        </p:txBody>
      </p:sp>
    </p:spTree>
    <p:extLst>
      <p:ext uri="{BB962C8B-B14F-4D97-AF65-F5344CB8AC3E}">
        <p14:creationId xmlns:p14="http://schemas.microsoft.com/office/powerpoint/2010/main" val="9702555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issue is not as important to you as the other person.  Think about the analogy of the other drive that just had to get in front of me.</a:t>
            </a:r>
          </a:p>
        </p:txBody>
      </p:sp>
      <p:sp>
        <p:nvSpPr>
          <p:cNvPr id="4" name="Slide Number Placeholder 3"/>
          <p:cNvSpPr>
            <a:spLocks noGrp="1"/>
          </p:cNvSpPr>
          <p:nvPr>
            <p:ph type="sldNum" sz="quarter" idx="5"/>
          </p:nvPr>
        </p:nvSpPr>
        <p:spPr/>
        <p:txBody>
          <a:bodyPr/>
          <a:lstStyle/>
          <a:p>
            <a:fld id="{EAF8C554-03C4-49CD-BD28-2CD99286DF87}" type="slidenum">
              <a:rPr lang="en-US" smtClean="0"/>
              <a:t>57</a:t>
            </a:fld>
            <a:endParaRPr lang="en-US"/>
          </a:p>
        </p:txBody>
      </p:sp>
    </p:spTree>
    <p:extLst>
      <p:ext uri="{BB962C8B-B14F-4D97-AF65-F5344CB8AC3E}">
        <p14:creationId xmlns:p14="http://schemas.microsoft.com/office/powerpoint/2010/main" val="12706632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accept you are wrong.  Saying: sometimes you have to shut up, swallow your pride, and accept that you are wrong.  It’s not giving up, its called growing up.</a:t>
            </a:r>
          </a:p>
        </p:txBody>
      </p:sp>
      <p:sp>
        <p:nvSpPr>
          <p:cNvPr id="4" name="Slide Number Placeholder 3"/>
          <p:cNvSpPr>
            <a:spLocks noGrp="1"/>
          </p:cNvSpPr>
          <p:nvPr>
            <p:ph type="sldNum" sz="quarter" idx="5"/>
          </p:nvPr>
        </p:nvSpPr>
        <p:spPr/>
        <p:txBody>
          <a:bodyPr/>
          <a:lstStyle/>
          <a:p>
            <a:fld id="{EAF8C554-03C4-49CD-BD28-2CD99286DF87}" type="slidenum">
              <a:rPr lang="en-US" smtClean="0"/>
              <a:t>58</a:t>
            </a:fld>
            <a:endParaRPr lang="en-US"/>
          </a:p>
        </p:txBody>
      </p:sp>
    </p:spTree>
    <p:extLst>
      <p:ext uri="{BB962C8B-B14F-4D97-AF65-F5344CB8AC3E}">
        <p14:creationId xmlns:p14="http://schemas.microsoft.com/office/powerpoint/2010/main" val="5709346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have no choice or when continued competition would be detrimental.</a:t>
            </a:r>
          </a:p>
        </p:txBody>
      </p:sp>
      <p:sp>
        <p:nvSpPr>
          <p:cNvPr id="4" name="Slide Number Placeholder 3"/>
          <p:cNvSpPr>
            <a:spLocks noGrp="1"/>
          </p:cNvSpPr>
          <p:nvPr>
            <p:ph type="sldNum" sz="quarter" idx="5"/>
          </p:nvPr>
        </p:nvSpPr>
        <p:spPr/>
        <p:txBody>
          <a:bodyPr/>
          <a:lstStyle/>
          <a:p>
            <a:fld id="{EAF8C554-03C4-49CD-BD28-2CD99286DF87}" type="slidenum">
              <a:rPr lang="en-US" smtClean="0"/>
              <a:t>59</a:t>
            </a:fld>
            <a:endParaRPr lang="en-US"/>
          </a:p>
        </p:txBody>
      </p:sp>
    </p:spTree>
    <p:extLst>
      <p:ext uri="{BB962C8B-B14F-4D97-AF65-F5344CB8AC3E}">
        <p14:creationId xmlns:p14="http://schemas.microsoft.com/office/powerpoint/2010/main" val="5820805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some cases, accommodation will help to protect more important interests while giving up on some less important ones.  Someone is going to lose something, but if what is being lost is of less importance than what is gained, then there is a big benefit to gaining that big advantage.  Go back to my driving analogy.</a:t>
            </a:r>
          </a:p>
        </p:txBody>
      </p:sp>
      <p:sp>
        <p:nvSpPr>
          <p:cNvPr id="4" name="Slide Number Placeholder 3"/>
          <p:cNvSpPr>
            <a:spLocks noGrp="1"/>
          </p:cNvSpPr>
          <p:nvPr>
            <p:ph type="sldNum" sz="quarter" idx="5"/>
          </p:nvPr>
        </p:nvSpPr>
        <p:spPr/>
        <p:txBody>
          <a:bodyPr/>
          <a:lstStyle/>
          <a:p>
            <a:fld id="{EAF8C554-03C4-49CD-BD28-2CD99286DF87}" type="slidenum">
              <a:rPr lang="en-US" smtClean="0"/>
              <a:t>60</a:t>
            </a:fld>
            <a:endParaRPr lang="en-US"/>
          </a:p>
        </p:txBody>
      </p:sp>
    </p:spTree>
    <p:extLst>
      <p:ext uri="{BB962C8B-B14F-4D97-AF65-F5344CB8AC3E}">
        <p14:creationId xmlns:p14="http://schemas.microsoft.com/office/powerpoint/2010/main" val="14017342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Gives an opportunity to reassess the situation from a different angle.  This is especially true when  you are resolving a conflict that you are directly involved in.  By basically giving up what you want and letting the other get what they want, you will be in a good position to see the situation from the other person’s view. </a:t>
            </a:r>
          </a:p>
        </p:txBody>
      </p:sp>
      <p:sp>
        <p:nvSpPr>
          <p:cNvPr id="4" name="Slide Number Placeholder 3"/>
          <p:cNvSpPr>
            <a:spLocks noGrp="1"/>
          </p:cNvSpPr>
          <p:nvPr>
            <p:ph type="sldNum" sz="quarter" idx="5"/>
          </p:nvPr>
        </p:nvSpPr>
        <p:spPr/>
        <p:txBody>
          <a:bodyPr/>
          <a:lstStyle/>
          <a:p>
            <a:fld id="{EAF8C554-03C4-49CD-BD28-2CD99286DF87}" type="slidenum">
              <a:rPr lang="en-US" smtClean="0"/>
              <a:t>61</a:t>
            </a:fld>
            <a:endParaRPr lang="en-US"/>
          </a:p>
        </p:txBody>
      </p:sp>
    </p:spTree>
    <p:extLst>
      <p:ext uri="{BB962C8B-B14F-4D97-AF65-F5344CB8AC3E}">
        <p14:creationId xmlns:p14="http://schemas.microsoft.com/office/powerpoint/2010/main" val="3643126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risk of being abused.  The opponent may constantly try to take advantage of your tendency towards accommodation.</a:t>
            </a:r>
          </a:p>
        </p:txBody>
      </p:sp>
      <p:sp>
        <p:nvSpPr>
          <p:cNvPr id="4" name="Slide Number Placeholder 3"/>
          <p:cNvSpPr>
            <a:spLocks noGrp="1"/>
          </p:cNvSpPr>
          <p:nvPr>
            <p:ph type="sldNum" sz="quarter" idx="5"/>
          </p:nvPr>
        </p:nvSpPr>
        <p:spPr/>
        <p:txBody>
          <a:bodyPr/>
          <a:lstStyle/>
          <a:p>
            <a:fld id="{EAF8C554-03C4-49CD-BD28-2CD99286DF87}" type="slidenum">
              <a:rPr lang="en-US" smtClean="0"/>
              <a:t>62</a:t>
            </a:fld>
            <a:endParaRPr lang="en-US"/>
          </a:p>
        </p:txBody>
      </p:sp>
    </p:spTree>
    <p:extLst>
      <p:ext uri="{BB962C8B-B14F-4D97-AF65-F5344CB8AC3E}">
        <p14:creationId xmlns:p14="http://schemas.microsoft.com/office/powerpoint/2010/main" val="41590657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negatively affect your confidence in your ability to respond to an aggressive opponent.</a:t>
            </a:r>
          </a:p>
        </p:txBody>
      </p:sp>
      <p:sp>
        <p:nvSpPr>
          <p:cNvPr id="4" name="Slide Number Placeholder 3"/>
          <p:cNvSpPr>
            <a:spLocks noGrp="1"/>
          </p:cNvSpPr>
          <p:nvPr>
            <p:ph type="sldNum" sz="quarter" idx="5"/>
          </p:nvPr>
        </p:nvSpPr>
        <p:spPr/>
        <p:txBody>
          <a:bodyPr/>
          <a:lstStyle/>
          <a:p>
            <a:fld id="{EAF8C554-03C4-49CD-BD28-2CD99286DF87}" type="slidenum">
              <a:rPr lang="en-US" smtClean="0"/>
              <a:t>63</a:t>
            </a:fld>
            <a:endParaRPr lang="en-US"/>
          </a:p>
        </p:txBody>
      </p:sp>
    </p:spTree>
    <p:extLst>
      <p:ext uri="{BB962C8B-B14F-4D97-AF65-F5344CB8AC3E}">
        <p14:creationId xmlns:p14="http://schemas.microsoft.com/office/powerpoint/2010/main" val="1238884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Half of 18 is 9.</a:t>
            </a:r>
          </a:p>
          <a:p>
            <a:endParaRPr lang="en-US" dirty="0"/>
          </a:p>
          <a:p>
            <a:r>
              <a:rPr lang="en-US" dirty="0"/>
              <a:t>The second soon took his third</a:t>
            </a:r>
          </a:p>
        </p:txBody>
      </p:sp>
      <p:sp>
        <p:nvSpPr>
          <p:cNvPr id="4" name="Slide Number Placeholder 3"/>
          <p:cNvSpPr>
            <a:spLocks noGrp="1"/>
          </p:cNvSpPr>
          <p:nvPr>
            <p:ph type="sldNum" sz="quarter" idx="5"/>
          </p:nvPr>
        </p:nvSpPr>
        <p:spPr/>
        <p:txBody>
          <a:bodyPr/>
          <a:lstStyle/>
          <a:p>
            <a:fld id="{EAF8C554-03C4-49CD-BD28-2CD99286DF87}" type="slidenum">
              <a:rPr lang="en-US" smtClean="0"/>
              <a:t>8</a:t>
            </a:fld>
            <a:endParaRPr lang="en-US"/>
          </a:p>
        </p:txBody>
      </p:sp>
    </p:spTree>
    <p:extLst>
      <p:ext uri="{BB962C8B-B14F-4D97-AF65-F5344CB8AC3E}">
        <p14:creationId xmlns:p14="http://schemas.microsoft.com/office/powerpoint/2010/main" val="12207978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it more difficult to transition to a win-win solution in the future.  While not always possible, I think we all wish we could get to a win-win solution but the accommodation approach provides a lose-win solution – someone has to “lose” in order for the accommodation approach to be successful.  So let’s say you have used the accommodation approach to get a temporary solution in order to get work done with the thought that after a major deadline you will go back and work on a win-win solution using maybe the collaboration approach.  Or maybe you realized what is better is a lose/lose solution because in the end that is what is better for the team so you want to try to use the comprise approach.  Well once one side has won, it will be that much harder to get them back to the table and possibility “lose” what they have already have “won”.</a:t>
            </a:r>
          </a:p>
        </p:txBody>
      </p:sp>
      <p:sp>
        <p:nvSpPr>
          <p:cNvPr id="4" name="Slide Number Placeholder 3"/>
          <p:cNvSpPr>
            <a:spLocks noGrp="1"/>
          </p:cNvSpPr>
          <p:nvPr>
            <p:ph type="sldNum" sz="quarter" idx="5"/>
          </p:nvPr>
        </p:nvSpPr>
        <p:spPr/>
        <p:txBody>
          <a:bodyPr/>
          <a:lstStyle/>
          <a:p>
            <a:fld id="{EAF8C554-03C4-49CD-BD28-2CD99286DF87}" type="slidenum">
              <a:rPr lang="en-US" smtClean="0"/>
              <a:t>64</a:t>
            </a:fld>
            <a:endParaRPr lang="en-US"/>
          </a:p>
        </p:txBody>
      </p:sp>
    </p:spTree>
    <p:extLst>
      <p:ext uri="{BB962C8B-B14F-4D97-AF65-F5344CB8AC3E}">
        <p14:creationId xmlns:p14="http://schemas.microsoft.com/office/powerpoint/2010/main" val="20048745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your supporters may not like your accommodation response and be turned off.  I have seen it personally where I used accommodation because I needed a quick solution so my team can get back to what is important – work – and I will see where others not involved did not like my response.  This is especially true for my project managers as they might not like that someone won while someone lost; or more importantly, they might not like WHO won.  Now when this does happen, you have to work it out with those supporters so that they understand why you want down one path instead of another.</a:t>
            </a:r>
          </a:p>
        </p:txBody>
      </p:sp>
      <p:sp>
        <p:nvSpPr>
          <p:cNvPr id="4" name="Slide Number Placeholder 3"/>
          <p:cNvSpPr>
            <a:spLocks noGrp="1"/>
          </p:cNvSpPr>
          <p:nvPr>
            <p:ph type="sldNum" sz="quarter" idx="5"/>
          </p:nvPr>
        </p:nvSpPr>
        <p:spPr/>
        <p:txBody>
          <a:bodyPr/>
          <a:lstStyle/>
          <a:p>
            <a:fld id="{EAF8C554-03C4-49CD-BD28-2CD99286DF87}" type="slidenum">
              <a:rPr lang="en-US" smtClean="0"/>
              <a:t>65</a:t>
            </a:fld>
            <a:endParaRPr lang="en-US"/>
          </a:p>
        </p:txBody>
      </p:sp>
    </p:spTree>
    <p:extLst>
      <p:ext uri="{BB962C8B-B14F-4D97-AF65-F5344CB8AC3E}">
        <p14:creationId xmlns:p14="http://schemas.microsoft.com/office/powerpoint/2010/main" val="3962014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Force – also known as directing, competing, controlling, or dominating.</a:t>
            </a:r>
          </a:p>
        </p:txBody>
      </p:sp>
      <p:sp>
        <p:nvSpPr>
          <p:cNvPr id="4" name="Slide Number Placeholder 3"/>
          <p:cNvSpPr>
            <a:spLocks noGrp="1"/>
          </p:cNvSpPr>
          <p:nvPr>
            <p:ph type="sldNum" sz="quarter" idx="5"/>
          </p:nvPr>
        </p:nvSpPr>
        <p:spPr/>
        <p:txBody>
          <a:bodyPr/>
          <a:lstStyle/>
          <a:p>
            <a:fld id="{EAF8C554-03C4-49CD-BD28-2CD99286DF87}" type="slidenum">
              <a:rPr lang="en-US" smtClean="0"/>
              <a:t>66</a:t>
            </a:fld>
            <a:endParaRPr lang="en-US"/>
          </a:p>
        </p:txBody>
      </p:sp>
    </p:spTree>
    <p:extLst>
      <p:ext uri="{BB962C8B-B14F-4D97-AF65-F5344CB8AC3E}">
        <p14:creationId xmlns:p14="http://schemas.microsoft.com/office/powerpoint/2010/main" val="5781783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technique involves pushing one’s viewpoint at the expense of another and will generate a win-lose solution.  When using this approach, an individual firmly pushes their own concerns despite the resistance of the other person.</a:t>
            </a:r>
          </a:p>
          <a:p>
            <a:endParaRPr lang="en-US" dirty="0"/>
          </a:p>
          <a:p>
            <a:r>
              <a:rPr lang="en-US" dirty="0"/>
              <a:t>Assertiveness is the hallmark of this approach, and those employing this approach aim to address the conflict head-on.  It might involve high levels of emotions as the parties establish positions in what can sometimes evolve into hostile communications.</a:t>
            </a:r>
          </a:p>
        </p:txBody>
      </p:sp>
      <p:sp>
        <p:nvSpPr>
          <p:cNvPr id="4" name="Slide Number Placeholder 3"/>
          <p:cNvSpPr>
            <a:spLocks noGrp="1"/>
          </p:cNvSpPr>
          <p:nvPr>
            <p:ph type="sldNum" sz="quarter" idx="5"/>
          </p:nvPr>
        </p:nvSpPr>
        <p:spPr/>
        <p:txBody>
          <a:bodyPr/>
          <a:lstStyle/>
          <a:p>
            <a:fld id="{EAF8C554-03C4-49CD-BD28-2CD99286DF87}" type="slidenum">
              <a:rPr lang="en-US" smtClean="0"/>
              <a:t>67</a:t>
            </a:fld>
            <a:endParaRPr lang="en-US"/>
          </a:p>
        </p:txBody>
      </p:sp>
    </p:spTree>
    <p:extLst>
      <p:ext uri="{BB962C8B-B14F-4D97-AF65-F5344CB8AC3E}">
        <p14:creationId xmlns:p14="http://schemas.microsoft.com/office/powerpoint/2010/main" val="24372258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 obvious time is when all other, less forceful methods, do not work or are ineffective.  So if you have been working long on hard on getting collaboration, compromise, or even accommodation to work with no luck then you are probably going to have to resort to using the Force approach in order to get the conflict resolved and get people back working.</a:t>
            </a:r>
          </a:p>
        </p:txBody>
      </p:sp>
      <p:sp>
        <p:nvSpPr>
          <p:cNvPr id="4" name="Slide Number Placeholder 3"/>
          <p:cNvSpPr>
            <a:spLocks noGrp="1"/>
          </p:cNvSpPr>
          <p:nvPr>
            <p:ph type="sldNum" sz="quarter" idx="5"/>
          </p:nvPr>
        </p:nvSpPr>
        <p:spPr/>
        <p:txBody>
          <a:bodyPr/>
          <a:lstStyle/>
          <a:p>
            <a:fld id="{EAF8C554-03C4-49CD-BD28-2CD99286DF87}" type="slidenum">
              <a:rPr lang="en-US" smtClean="0"/>
              <a:t>68</a:t>
            </a:fld>
            <a:endParaRPr lang="en-US"/>
          </a:p>
        </p:txBody>
      </p:sp>
    </p:spTree>
    <p:extLst>
      <p:ext uri="{BB962C8B-B14F-4D97-AF65-F5344CB8AC3E}">
        <p14:creationId xmlns:p14="http://schemas.microsoft.com/office/powerpoint/2010/main" val="28944252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need to stand up for you own rights and resist aggression and pressure from others.  As leaders, there are times when we need to assert our professional needs over others.  Generally you have become a leader because you are trusted professional and you have earned the right and have the experience to be right.  But be careful when using this approach when standing up for yourself as perception can quickly change and you are viewed as a dictator.</a:t>
            </a:r>
          </a:p>
        </p:txBody>
      </p:sp>
      <p:sp>
        <p:nvSpPr>
          <p:cNvPr id="4" name="Slide Number Placeholder 3"/>
          <p:cNvSpPr>
            <a:spLocks noGrp="1"/>
          </p:cNvSpPr>
          <p:nvPr>
            <p:ph type="sldNum" sz="quarter" idx="5"/>
          </p:nvPr>
        </p:nvSpPr>
        <p:spPr/>
        <p:txBody>
          <a:bodyPr/>
          <a:lstStyle/>
          <a:p>
            <a:fld id="{EAF8C554-03C4-49CD-BD28-2CD99286DF87}" type="slidenum">
              <a:rPr lang="en-US" smtClean="0"/>
              <a:t>69</a:t>
            </a:fld>
            <a:endParaRPr lang="en-US"/>
          </a:p>
        </p:txBody>
      </p:sp>
    </p:spTree>
    <p:extLst>
      <p:ext uri="{BB962C8B-B14F-4D97-AF65-F5344CB8AC3E}">
        <p14:creationId xmlns:p14="http://schemas.microsoft.com/office/powerpoint/2010/main" val="15168055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quick resolution is required and using force is justified.  For example, you might use the force approach in a life-threatening situation or to stop an aggression.</a:t>
            </a:r>
          </a:p>
        </p:txBody>
      </p:sp>
      <p:sp>
        <p:nvSpPr>
          <p:cNvPr id="4" name="Slide Number Placeholder 3"/>
          <p:cNvSpPr>
            <a:spLocks noGrp="1"/>
          </p:cNvSpPr>
          <p:nvPr>
            <p:ph type="sldNum" sz="quarter" idx="5"/>
          </p:nvPr>
        </p:nvSpPr>
        <p:spPr/>
        <p:txBody>
          <a:bodyPr/>
          <a:lstStyle/>
          <a:p>
            <a:fld id="{EAF8C554-03C4-49CD-BD28-2CD99286DF87}" type="slidenum">
              <a:rPr lang="en-US" smtClean="0"/>
              <a:t>70</a:t>
            </a:fld>
            <a:endParaRPr lang="en-US"/>
          </a:p>
        </p:txBody>
      </p:sp>
    </p:spTree>
    <p:extLst>
      <p:ext uri="{BB962C8B-B14F-4D97-AF65-F5344CB8AC3E}">
        <p14:creationId xmlns:p14="http://schemas.microsoft.com/office/powerpoint/2010/main" val="6286189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last resort to resolve a long-lasting conflict.  Maybe you have entered a conflict that has been going on for a long time and if that conflict continues it could be detrimental to the project or people’s well beings.  Well then maybe you just need to start with the force approach to resolve that conflict that has been going on for a long time.</a:t>
            </a:r>
          </a:p>
        </p:txBody>
      </p:sp>
      <p:sp>
        <p:nvSpPr>
          <p:cNvPr id="4" name="Slide Number Placeholder 3"/>
          <p:cNvSpPr>
            <a:spLocks noGrp="1"/>
          </p:cNvSpPr>
          <p:nvPr>
            <p:ph type="sldNum" sz="quarter" idx="5"/>
          </p:nvPr>
        </p:nvSpPr>
        <p:spPr/>
        <p:txBody>
          <a:bodyPr/>
          <a:lstStyle/>
          <a:p>
            <a:fld id="{EAF8C554-03C4-49CD-BD28-2CD99286DF87}" type="slidenum">
              <a:rPr lang="en-US" smtClean="0"/>
              <a:t>71</a:t>
            </a:fld>
            <a:endParaRPr lang="en-US"/>
          </a:p>
        </p:txBody>
      </p:sp>
    </p:spTree>
    <p:extLst>
      <p:ext uri="{BB962C8B-B14F-4D97-AF65-F5344CB8AC3E}">
        <p14:creationId xmlns:p14="http://schemas.microsoft.com/office/powerpoint/2010/main" val="17950386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provide a quick resolution to a conflict.  There is not a lot of back and forth discussion from the different sides – actually there might not be any discussion – so this approach has a tendency to generate results pretty quickly.</a:t>
            </a:r>
          </a:p>
        </p:txBody>
      </p:sp>
      <p:sp>
        <p:nvSpPr>
          <p:cNvPr id="4" name="Slide Number Placeholder 3"/>
          <p:cNvSpPr>
            <a:spLocks noGrp="1"/>
          </p:cNvSpPr>
          <p:nvPr>
            <p:ph type="sldNum" sz="quarter" idx="5"/>
          </p:nvPr>
        </p:nvSpPr>
        <p:spPr/>
        <p:txBody>
          <a:bodyPr/>
          <a:lstStyle/>
          <a:p>
            <a:fld id="{EAF8C554-03C4-49CD-BD28-2CD99286DF87}" type="slidenum">
              <a:rPr lang="en-US" smtClean="0"/>
              <a:t>72</a:t>
            </a:fld>
            <a:endParaRPr lang="en-US"/>
          </a:p>
        </p:txBody>
      </p:sp>
    </p:spTree>
    <p:extLst>
      <p:ext uri="{BB962C8B-B14F-4D97-AF65-F5344CB8AC3E}">
        <p14:creationId xmlns:p14="http://schemas.microsoft.com/office/powerpoint/2010/main" val="1933812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will increase self-esteem and draws respect when the action is a response to an aggression or hostility.  The self-esteem part is obvious since the one using the technique is getting what they want.  But you might be saying to me that even if you get some respect by using this approach, that respect is probably short lived.  Well that can be the case, but not always.  Example of Ferdinand Marcos – 1986 uprising.</a:t>
            </a:r>
          </a:p>
        </p:txBody>
      </p:sp>
      <p:sp>
        <p:nvSpPr>
          <p:cNvPr id="4" name="Slide Number Placeholder 3"/>
          <p:cNvSpPr>
            <a:spLocks noGrp="1"/>
          </p:cNvSpPr>
          <p:nvPr>
            <p:ph type="sldNum" sz="quarter" idx="5"/>
          </p:nvPr>
        </p:nvSpPr>
        <p:spPr/>
        <p:txBody>
          <a:bodyPr/>
          <a:lstStyle/>
          <a:p>
            <a:fld id="{EAF8C554-03C4-49CD-BD28-2CD99286DF87}" type="slidenum">
              <a:rPr lang="en-US" smtClean="0"/>
              <a:t>73</a:t>
            </a:fld>
            <a:endParaRPr lang="en-US"/>
          </a:p>
        </p:txBody>
      </p:sp>
    </p:spTree>
    <p:extLst>
      <p:ext uri="{BB962C8B-B14F-4D97-AF65-F5344CB8AC3E}">
        <p14:creationId xmlns:p14="http://schemas.microsoft.com/office/powerpoint/2010/main" val="1374151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third of 18 is 6.</a:t>
            </a:r>
          </a:p>
          <a:p>
            <a:endParaRPr lang="en-US" dirty="0"/>
          </a:p>
          <a:p>
            <a:r>
              <a:rPr lang="en-US" dirty="0"/>
              <a:t>And the youngest son took his ninth</a:t>
            </a:r>
          </a:p>
        </p:txBody>
      </p:sp>
      <p:sp>
        <p:nvSpPr>
          <p:cNvPr id="4" name="Slide Number Placeholder 3"/>
          <p:cNvSpPr>
            <a:spLocks noGrp="1"/>
          </p:cNvSpPr>
          <p:nvPr>
            <p:ph type="sldNum" sz="quarter" idx="5"/>
          </p:nvPr>
        </p:nvSpPr>
        <p:spPr/>
        <p:txBody>
          <a:bodyPr/>
          <a:lstStyle/>
          <a:p>
            <a:fld id="{EAF8C554-03C4-49CD-BD28-2CD99286DF87}" type="slidenum">
              <a:rPr lang="en-US" smtClean="0"/>
              <a:t>9</a:t>
            </a:fld>
            <a:endParaRPr lang="en-US"/>
          </a:p>
        </p:txBody>
      </p:sp>
    </p:spTree>
    <p:extLst>
      <p:ext uri="{BB962C8B-B14F-4D97-AF65-F5344CB8AC3E}">
        <p14:creationId xmlns:p14="http://schemas.microsoft.com/office/powerpoint/2010/main" val="291942184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negatively affect your relationship with the opponent in the long run.  Just like in my example with President Marcos, he continued to use the force approach and it caused strife among the people to the point that there was public demonstration and the city of Manila was overrun by opposition.  You have to be careful when using this approach to not become a dictator.</a:t>
            </a:r>
          </a:p>
        </p:txBody>
      </p:sp>
      <p:sp>
        <p:nvSpPr>
          <p:cNvPr id="4" name="Slide Number Placeholder 3"/>
          <p:cNvSpPr>
            <a:spLocks noGrp="1"/>
          </p:cNvSpPr>
          <p:nvPr>
            <p:ph type="sldNum" sz="quarter" idx="5"/>
          </p:nvPr>
        </p:nvSpPr>
        <p:spPr/>
        <p:txBody>
          <a:bodyPr/>
          <a:lstStyle/>
          <a:p>
            <a:fld id="{EAF8C554-03C4-49CD-BD28-2CD99286DF87}" type="slidenum">
              <a:rPr lang="en-US" smtClean="0"/>
              <a:t>74</a:t>
            </a:fld>
            <a:endParaRPr lang="en-US"/>
          </a:p>
        </p:txBody>
      </p:sp>
    </p:spTree>
    <p:extLst>
      <p:ext uri="{BB962C8B-B14F-4D97-AF65-F5344CB8AC3E}">
        <p14:creationId xmlns:p14="http://schemas.microsoft.com/office/powerpoint/2010/main" val="4416883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cause the opponent to react in the same way, even if the opponent did not intend to be forceful originally.  There is the concept of the flight-or-fight response which is a physiological reaction that occurs in response to a perceived harmful event, attack, or threat to survival.  While some might fly away from future conflict, others will see this as a threat to their survival and might retaliate back using the same approach to you.</a:t>
            </a:r>
          </a:p>
        </p:txBody>
      </p:sp>
      <p:sp>
        <p:nvSpPr>
          <p:cNvPr id="4" name="Slide Number Placeholder 3"/>
          <p:cNvSpPr>
            <a:spLocks noGrp="1"/>
          </p:cNvSpPr>
          <p:nvPr>
            <p:ph type="sldNum" sz="quarter" idx="5"/>
          </p:nvPr>
        </p:nvSpPr>
        <p:spPr/>
        <p:txBody>
          <a:bodyPr/>
          <a:lstStyle/>
          <a:p>
            <a:fld id="{EAF8C554-03C4-49CD-BD28-2CD99286DF87}" type="slidenum">
              <a:rPr lang="en-US" smtClean="0"/>
              <a:t>75</a:t>
            </a:fld>
            <a:endParaRPr lang="en-US"/>
          </a:p>
        </p:txBody>
      </p:sp>
    </p:spTree>
    <p:extLst>
      <p:ext uri="{BB962C8B-B14F-4D97-AF65-F5344CB8AC3E}">
        <p14:creationId xmlns:p14="http://schemas.microsoft.com/office/powerpoint/2010/main" val="21894581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a lot of energy and be exhausting to some individuals.  Look it can be a while lot easier to use something like the accommodation approach to resolve conflict.  Because there can be some resistance – at least at first – this can be tiring to the one enacting the technique.</a:t>
            </a:r>
          </a:p>
        </p:txBody>
      </p:sp>
      <p:sp>
        <p:nvSpPr>
          <p:cNvPr id="4" name="Slide Number Placeholder 3"/>
          <p:cNvSpPr>
            <a:spLocks noGrp="1"/>
          </p:cNvSpPr>
          <p:nvPr>
            <p:ph type="sldNum" sz="quarter" idx="5"/>
          </p:nvPr>
        </p:nvSpPr>
        <p:spPr/>
        <p:txBody>
          <a:bodyPr/>
          <a:lstStyle/>
          <a:p>
            <a:fld id="{EAF8C554-03C4-49CD-BD28-2CD99286DF87}" type="slidenum">
              <a:rPr lang="en-US" smtClean="0"/>
              <a:t>76</a:t>
            </a:fld>
            <a:endParaRPr lang="en-US"/>
          </a:p>
        </p:txBody>
      </p:sp>
    </p:spTree>
    <p:extLst>
      <p:ext uri="{BB962C8B-B14F-4D97-AF65-F5344CB8AC3E}">
        <p14:creationId xmlns:p14="http://schemas.microsoft.com/office/powerpoint/2010/main" val="107472860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 more important in my mind.  Using the force approach does not take advantage of the strong points of the other side’s position.  You are probably not even listening at what the other side has to say.  And if you do, you are not taking any advantage of their solutions.</a:t>
            </a:r>
          </a:p>
        </p:txBody>
      </p:sp>
      <p:sp>
        <p:nvSpPr>
          <p:cNvPr id="4" name="Slide Number Placeholder 3"/>
          <p:cNvSpPr>
            <a:spLocks noGrp="1"/>
          </p:cNvSpPr>
          <p:nvPr>
            <p:ph type="sldNum" sz="quarter" idx="5"/>
          </p:nvPr>
        </p:nvSpPr>
        <p:spPr/>
        <p:txBody>
          <a:bodyPr/>
          <a:lstStyle/>
          <a:p>
            <a:fld id="{EAF8C554-03C4-49CD-BD28-2CD99286DF87}" type="slidenum">
              <a:rPr lang="en-US" smtClean="0"/>
              <a:t>77</a:t>
            </a:fld>
            <a:endParaRPr lang="en-US"/>
          </a:p>
        </p:txBody>
      </p:sp>
    </p:spTree>
    <p:extLst>
      <p:ext uri="{BB962C8B-B14F-4D97-AF65-F5344CB8AC3E}">
        <p14:creationId xmlns:p14="http://schemas.microsoft.com/office/powerpoint/2010/main" val="140899585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we have the Withdrawal approach, which is also known as avoidance.</a:t>
            </a:r>
          </a:p>
        </p:txBody>
      </p:sp>
      <p:sp>
        <p:nvSpPr>
          <p:cNvPr id="4" name="Slide Number Placeholder 3"/>
          <p:cNvSpPr>
            <a:spLocks noGrp="1"/>
          </p:cNvSpPr>
          <p:nvPr>
            <p:ph type="sldNum" sz="quarter" idx="5"/>
          </p:nvPr>
        </p:nvSpPr>
        <p:spPr/>
        <p:txBody>
          <a:bodyPr/>
          <a:lstStyle/>
          <a:p>
            <a:fld id="{EAF8C554-03C4-49CD-BD28-2CD99286DF87}" type="slidenum">
              <a:rPr lang="en-US" smtClean="0"/>
              <a:t>78</a:t>
            </a:fld>
            <a:endParaRPr lang="en-US"/>
          </a:p>
        </p:txBody>
      </p:sp>
    </p:spTree>
    <p:extLst>
      <p:ext uri="{BB962C8B-B14F-4D97-AF65-F5344CB8AC3E}">
        <p14:creationId xmlns:p14="http://schemas.microsoft.com/office/powerpoint/2010/main" val="32624599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technique, the parties retreat or postpone a decision on a problem.</a:t>
            </a:r>
          </a:p>
          <a:p>
            <a:endParaRPr lang="en-US" dirty="0"/>
          </a:p>
          <a:p>
            <a:r>
              <a:rPr lang="en-US" dirty="0"/>
              <a:t>Dealing with problems is a PMI-ism; therefore, withdrawal is not usually not the best choice for resolving conflict, though there may situations where it is necessary.</a:t>
            </a:r>
          </a:p>
          <a:p>
            <a:endParaRPr lang="en-US" dirty="0"/>
          </a:p>
          <a:p>
            <a:r>
              <a:rPr lang="en-US" dirty="0"/>
              <a:t>Note that this is not giving up, it’s just sidestepping or postponing the issue.</a:t>
            </a:r>
          </a:p>
        </p:txBody>
      </p:sp>
      <p:sp>
        <p:nvSpPr>
          <p:cNvPr id="4" name="Slide Number Placeholder 3"/>
          <p:cNvSpPr>
            <a:spLocks noGrp="1"/>
          </p:cNvSpPr>
          <p:nvPr>
            <p:ph type="sldNum" sz="quarter" idx="5"/>
          </p:nvPr>
        </p:nvSpPr>
        <p:spPr/>
        <p:txBody>
          <a:bodyPr/>
          <a:lstStyle/>
          <a:p>
            <a:fld id="{EAF8C554-03C4-49CD-BD28-2CD99286DF87}" type="slidenum">
              <a:rPr lang="en-US" smtClean="0"/>
              <a:t>79</a:t>
            </a:fld>
            <a:endParaRPr lang="en-US"/>
          </a:p>
        </p:txBody>
      </p:sp>
    </p:spTree>
    <p:extLst>
      <p:ext uri="{BB962C8B-B14F-4D97-AF65-F5344CB8AC3E}">
        <p14:creationId xmlns:p14="http://schemas.microsoft.com/office/powerpoint/2010/main" val="41834750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there are more times than you would think and I’m not including because you are lazy – which would be a bad reason to withdraw from a conflict.</a:t>
            </a:r>
          </a:p>
          <a:p>
            <a:endParaRPr lang="en-US" dirty="0"/>
          </a:p>
          <a:p>
            <a:r>
              <a:rPr lang="en-US" dirty="0"/>
              <a:t>Issue is trivial and not worth the effort.  Conflict come in all shapes and sizes and there are those that will not warrant your attention.</a:t>
            </a:r>
          </a:p>
        </p:txBody>
      </p:sp>
      <p:sp>
        <p:nvSpPr>
          <p:cNvPr id="4" name="Slide Number Placeholder 3"/>
          <p:cNvSpPr>
            <a:spLocks noGrp="1"/>
          </p:cNvSpPr>
          <p:nvPr>
            <p:ph type="sldNum" sz="quarter" idx="5"/>
          </p:nvPr>
        </p:nvSpPr>
        <p:spPr/>
        <p:txBody>
          <a:bodyPr/>
          <a:lstStyle/>
          <a:p>
            <a:fld id="{EAF8C554-03C4-49CD-BD28-2CD99286DF87}" type="slidenum">
              <a:rPr lang="en-US" smtClean="0"/>
              <a:t>80</a:t>
            </a:fld>
            <a:endParaRPr lang="en-US"/>
          </a:p>
        </p:txBody>
      </p:sp>
    </p:spTree>
    <p:extLst>
      <p:ext uri="{BB962C8B-B14F-4D97-AF65-F5344CB8AC3E}">
        <p14:creationId xmlns:p14="http://schemas.microsoft.com/office/powerpoint/2010/main" val="294834747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more important issues are pressing and you do not have time to deal with it.  Again, if you are leader of some sort, then you live a busy life and just do not have time to get into every little conflict.</a:t>
            </a:r>
          </a:p>
        </p:txBody>
      </p:sp>
      <p:sp>
        <p:nvSpPr>
          <p:cNvPr id="4" name="Slide Number Placeholder 3"/>
          <p:cNvSpPr>
            <a:spLocks noGrp="1"/>
          </p:cNvSpPr>
          <p:nvPr>
            <p:ph type="sldNum" sz="quarter" idx="5"/>
          </p:nvPr>
        </p:nvSpPr>
        <p:spPr/>
        <p:txBody>
          <a:bodyPr/>
          <a:lstStyle/>
          <a:p>
            <a:fld id="{EAF8C554-03C4-49CD-BD28-2CD99286DF87}" type="slidenum">
              <a:rPr lang="en-US" smtClean="0"/>
              <a:t>81</a:t>
            </a:fld>
            <a:endParaRPr lang="en-US"/>
          </a:p>
        </p:txBody>
      </p:sp>
    </p:spTree>
    <p:extLst>
      <p:ext uri="{BB962C8B-B14F-4D97-AF65-F5344CB8AC3E}">
        <p14:creationId xmlns:p14="http://schemas.microsoft.com/office/powerpoint/2010/main" val="39669234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situations where postponing the response is beneficial to you.  For example, it might not be the right time or place to confront the issue or you need more time to think and collect information before you act.  This is actually a pretty common use of the withdrawal approach – or at least it should be.  Example of technical debt.</a:t>
            </a:r>
          </a:p>
        </p:txBody>
      </p:sp>
      <p:sp>
        <p:nvSpPr>
          <p:cNvPr id="4" name="Slide Number Placeholder 3"/>
          <p:cNvSpPr>
            <a:spLocks noGrp="1"/>
          </p:cNvSpPr>
          <p:nvPr>
            <p:ph type="sldNum" sz="quarter" idx="5"/>
          </p:nvPr>
        </p:nvSpPr>
        <p:spPr/>
        <p:txBody>
          <a:bodyPr/>
          <a:lstStyle/>
          <a:p>
            <a:fld id="{EAF8C554-03C4-49CD-BD28-2CD99286DF87}" type="slidenum">
              <a:rPr lang="en-US" smtClean="0"/>
              <a:t>82</a:t>
            </a:fld>
            <a:endParaRPr lang="en-US"/>
          </a:p>
        </p:txBody>
      </p:sp>
    </p:spTree>
    <p:extLst>
      <p:ext uri="{BB962C8B-B14F-4D97-AF65-F5344CB8AC3E}">
        <p14:creationId xmlns:p14="http://schemas.microsoft.com/office/powerpoint/2010/main" val="278549297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see no chance of getting your concerns met or you would have to put forth unreasonable efforts.</a:t>
            </a:r>
          </a:p>
        </p:txBody>
      </p:sp>
      <p:sp>
        <p:nvSpPr>
          <p:cNvPr id="4" name="Slide Number Placeholder 3"/>
          <p:cNvSpPr>
            <a:spLocks noGrp="1"/>
          </p:cNvSpPr>
          <p:nvPr>
            <p:ph type="sldNum" sz="quarter" idx="5"/>
          </p:nvPr>
        </p:nvSpPr>
        <p:spPr/>
        <p:txBody>
          <a:bodyPr/>
          <a:lstStyle/>
          <a:p>
            <a:fld id="{EAF8C554-03C4-49CD-BD28-2CD99286DF87}" type="slidenum">
              <a:rPr lang="en-US" smtClean="0"/>
              <a:t>83</a:t>
            </a:fld>
            <a:endParaRPr lang="en-US"/>
          </a:p>
        </p:txBody>
      </p:sp>
    </p:spTree>
    <p:extLst>
      <p:ext uri="{BB962C8B-B14F-4D97-AF65-F5344CB8AC3E}">
        <p14:creationId xmlns:p14="http://schemas.microsoft.com/office/powerpoint/2010/main" val="32028280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ninth of 18 is 2</a:t>
            </a:r>
          </a:p>
          <a:p>
            <a:endParaRPr lang="en-US" dirty="0"/>
          </a:p>
          <a:p>
            <a:r>
              <a:rPr lang="en-US" dirty="0"/>
              <a:t>Low and behold,</a:t>
            </a:r>
          </a:p>
        </p:txBody>
      </p:sp>
      <p:sp>
        <p:nvSpPr>
          <p:cNvPr id="4" name="Slide Number Placeholder 3"/>
          <p:cNvSpPr>
            <a:spLocks noGrp="1"/>
          </p:cNvSpPr>
          <p:nvPr>
            <p:ph type="sldNum" sz="quarter" idx="5"/>
          </p:nvPr>
        </p:nvSpPr>
        <p:spPr/>
        <p:txBody>
          <a:bodyPr/>
          <a:lstStyle/>
          <a:p>
            <a:fld id="{EAF8C554-03C4-49CD-BD28-2CD99286DF87}" type="slidenum">
              <a:rPr lang="en-US" smtClean="0"/>
              <a:t>10</a:t>
            </a:fld>
            <a:endParaRPr lang="en-US"/>
          </a:p>
        </p:txBody>
      </p:sp>
    </p:spTree>
    <p:extLst>
      <p:ext uri="{BB962C8B-B14F-4D97-AF65-F5344CB8AC3E}">
        <p14:creationId xmlns:p14="http://schemas.microsoft.com/office/powerpoint/2010/main" val="29274278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times when the appropriate solution would cause hostility and you need to avoid that, so using the withdrawal approach would make sense there.</a:t>
            </a:r>
          </a:p>
        </p:txBody>
      </p:sp>
      <p:sp>
        <p:nvSpPr>
          <p:cNvPr id="4" name="Slide Number Placeholder 3"/>
          <p:cNvSpPr>
            <a:spLocks noGrp="1"/>
          </p:cNvSpPr>
          <p:nvPr>
            <p:ph type="sldNum" sz="quarter" idx="5"/>
          </p:nvPr>
        </p:nvSpPr>
        <p:spPr/>
        <p:txBody>
          <a:bodyPr/>
          <a:lstStyle/>
          <a:p>
            <a:fld id="{EAF8C554-03C4-49CD-BD28-2CD99286DF87}" type="slidenum">
              <a:rPr lang="en-US" smtClean="0"/>
              <a:t>84</a:t>
            </a:fld>
            <a:endParaRPr lang="en-US"/>
          </a:p>
        </p:txBody>
      </p:sp>
    </p:spTree>
    <p:extLst>
      <p:ext uri="{BB962C8B-B14F-4D97-AF65-F5344CB8AC3E}">
        <p14:creationId xmlns:p14="http://schemas.microsoft.com/office/powerpoint/2010/main" val="54712486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are unable to handle the conflict such as when you are too emotionally involved or another can handle it better.  If you are emotionally involved in a situation, then it’s probably better to take a step back and let someone else come in.</a:t>
            </a:r>
          </a:p>
        </p:txBody>
      </p:sp>
      <p:sp>
        <p:nvSpPr>
          <p:cNvPr id="4" name="Slide Number Placeholder 3"/>
          <p:cNvSpPr>
            <a:spLocks noGrp="1"/>
          </p:cNvSpPr>
          <p:nvPr>
            <p:ph type="sldNum" sz="quarter" idx="5"/>
          </p:nvPr>
        </p:nvSpPr>
        <p:spPr/>
        <p:txBody>
          <a:bodyPr/>
          <a:lstStyle/>
          <a:p>
            <a:fld id="{EAF8C554-03C4-49CD-BD28-2CD99286DF87}" type="slidenum">
              <a:rPr lang="en-US" smtClean="0"/>
              <a:t>85</a:t>
            </a:fld>
            <a:endParaRPr lang="en-US"/>
          </a:p>
        </p:txBody>
      </p:sp>
    </p:spTree>
    <p:extLst>
      <p:ext uri="{BB962C8B-B14F-4D97-AF65-F5344CB8AC3E}">
        <p14:creationId xmlns:p14="http://schemas.microsoft.com/office/powerpoint/2010/main" val="163786348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opponent is forcing or attempting aggression, you may choose to withdraw and postpone your response until you are in more favorable circumstance for you to push back.</a:t>
            </a:r>
          </a:p>
        </p:txBody>
      </p:sp>
      <p:sp>
        <p:nvSpPr>
          <p:cNvPr id="4" name="Slide Number Placeholder 3"/>
          <p:cNvSpPr>
            <a:spLocks noGrp="1"/>
          </p:cNvSpPr>
          <p:nvPr>
            <p:ph type="sldNum" sz="quarter" idx="5"/>
          </p:nvPr>
        </p:nvSpPr>
        <p:spPr/>
        <p:txBody>
          <a:bodyPr/>
          <a:lstStyle/>
          <a:p>
            <a:fld id="{EAF8C554-03C4-49CD-BD28-2CD99286DF87}" type="slidenum">
              <a:rPr lang="en-US" smtClean="0"/>
              <a:t>86</a:t>
            </a:fld>
            <a:endParaRPr lang="en-US"/>
          </a:p>
        </p:txBody>
      </p:sp>
    </p:spTree>
    <p:extLst>
      <p:ext uri="{BB962C8B-B14F-4D97-AF65-F5344CB8AC3E}">
        <p14:creationId xmlns:p14="http://schemas.microsoft.com/office/powerpoint/2010/main" val="231745909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Withdrawing is a low stress approach when the conflict is short.  There are times when we see that the conflict is going to be a short one; so instead of creating a bunch of stress trying to solve the conflict, the withdrawal approach provides a way to lower the stress all around.</a:t>
            </a:r>
          </a:p>
        </p:txBody>
      </p:sp>
      <p:sp>
        <p:nvSpPr>
          <p:cNvPr id="4" name="Slide Number Placeholder 3"/>
          <p:cNvSpPr>
            <a:spLocks noGrp="1"/>
          </p:cNvSpPr>
          <p:nvPr>
            <p:ph type="sldNum" sz="quarter" idx="5"/>
          </p:nvPr>
        </p:nvSpPr>
        <p:spPr/>
        <p:txBody>
          <a:bodyPr/>
          <a:lstStyle/>
          <a:p>
            <a:fld id="{EAF8C554-03C4-49CD-BD28-2CD99286DF87}" type="slidenum">
              <a:rPr lang="en-US" smtClean="0"/>
              <a:t>87</a:t>
            </a:fld>
            <a:endParaRPr lang="en-US"/>
          </a:p>
        </p:txBody>
      </p:sp>
    </p:spTree>
    <p:extLst>
      <p:ext uri="{BB962C8B-B14F-4D97-AF65-F5344CB8AC3E}">
        <p14:creationId xmlns:p14="http://schemas.microsoft.com/office/powerpoint/2010/main" val="386201426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Withdrawal approach gives you the ability and time to focus on more important or more urgent issues instead.  Like I have said, you will have all sorts of conflicts come your way and they do not all </a:t>
            </a:r>
            <a:r>
              <a:rPr lang="en-US" dirty="0" err="1"/>
              <a:t>desrve</a:t>
            </a:r>
            <a:r>
              <a:rPr lang="en-US" dirty="0"/>
              <a:t> the same level of attention.</a:t>
            </a:r>
          </a:p>
        </p:txBody>
      </p:sp>
      <p:sp>
        <p:nvSpPr>
          <p:cNvPr id="4" name="Slide Number Placeholder 3"/>
          <p:cNvSpPr>
            <a:spLocks noGrp="1"/>
          </p:cNvSpPr>
          <p:nvPr>
            <p:ph type="sldNum" sz="quarter" idx="5"/>
          </p:nvPr>
        </p:nvSpPr>
        <p:spPr/>
        <p:txBody>
          <a:bodyPr/>
          <a:lstStyle/>
          <a:p>
            <a:fld id="{EAF8C554-03C4-49CD-BD28-2CD99286DF87}" type="slidenum">
              <a:rPr lang="en-US" smtClean="0"/>
              <a:t>88</a:t>
            </a:fld>
            <a:endParaRPr lang="en-US"/>
          </a:p>
        </p:txBody>
      </p:sp>
    </p:spTree>
    <p:extLst>
      <p:ext uri="{BB962C8B-B14F-4D97-AF65-F5344CB8AC3E}">
        <p14:creationId xmlns:p14="http://schemas.microsoft.com/office/powerpoint/2010/main" val="38394946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Withdrawal approach gives you time to better prepare and collect information before you act.</a:t>
            </a:r>
          </a:p>
        </p:txBody>
      </p:sp>
      <p:sp>
        <p:nvSpPr>
          <p:cNvPr id="4" name="Slide Number Placeholder 3"/>
          <p:cNvSpPr>
            <a:spLocks noGrp="1"/>
          </p:cNvSpPr>
          <p:nvPr>
            <p:ph type="sldNum" sz="quarter" idx="5"/>
          </p:nvPr>
        </p:nvSpPr>
        <p:spPr/>
        <p:txBody>
          <a:bodyPr/>
          <a:lstStyle/>
          <a:p>
            <a:fld id="{EAF8C554-03C4-49CD-BD28-2CD99286DF87}" type="slidenum">
              <a:rPr lang="en-US" smtClean="0"/>
              <a:t>89</a:t>
            </a:fld>
            <a:endParaRPr lang="en-US"/>
          </a:p>
        </p:txBody>
      </p:sp>
    </p:spTree>
    <p:extLst>
      <p:ext uri="{BB962C8B-B14F-4D97-AF65-F5344CB8AC3E}">
        <p14:creationId xmlns:p14="http://schemas.microsoft.com/office/powerpoint/2010/main" val="32980368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biggest disadvantage is that using this technique may lead to weakening or losing your position; not acting may be interpreted as an agreement.  Using withdrawing strategies without negatively affecting your own position requires certain skill and experience.  You do not want to be considered weak, as you will no longer be a leader.</a:t>
            </a:r>
          </a:p>
        </p:txBody>
      </p:sp>
      <p:sp>
        <p:nvSpPr>
          <p:cNvPr id="4" name="Slide Number Placeholder 3"/>
          <p:cNvSpPr>
            <a:spLocks noGrp="1"/>
          </p:cNvSpPr>
          <p:nvPr>
            <p:ph type="sldNum" sz="quarter" idx="5"/>
          </p:nvPr>
        </p:nvSpPr>
        <p:spPr/>
        <p:txBody>
          <a:bodyPr/>
          <a:lstStyle/>
          <a:p>
            <a:fld id="{EAF8C554-03C4-49CD-BD28-2CD99286DF87}" type="slidenum">
              <a:rPr lang="en-US" smtClean="0"/>
              <a:t>90</a:t>
            </a:fld>
            <a:endParaRPr lang="en-US"/>
          </a:p>
        </p:txBody>
      </p:sp>
    </p:spTree>
    <p:extLst>
      <p:ext uri="{BB962C8B-B14F-4D97-AF65-F5344CB8AC3E}">
        <p14:creationId xmlns:p14="http://schemas.microsoft.com/office/powerpoint/2010/main" val="25754596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91</a:t>
            </a:fld>
            <a:endParaRPr lang="en-US"/>
          </a:p>
        </p:txBody>
      </p:sp>
    </p:spTree>
    <p:extLst>
      <p:ext uri="{BB962C8B-B14F-4D97-AF65-F5344CB8AC3E}">
        <p14:creationId xmlns:p14="http://schemas.microsoft.com/office/powerpoint/2010/main" val="68388771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multiple parties are involved, withdrawing may negatively affect your relationship with a party that expects your action.  In my role, I see conflicts between developers and project mangers and there are times where if I do not act – even though it might be in mine or the team’s best interest  - it can cause one of those sides to feel slighted by my “lack” of action.</a:t>
            </a:r>
          </a:p>
        </p:txBody>
      </p:sp>
      <p:sp>
        <p:nvSpPr>
          <p:cNvPr id="4" name="Slide Number Placeholder 3"/>
          <p:cNvSpPr>
            <a:spLocks noGrp="1"/>
          </p:cNvSpPr>
          <p:nvPr>
            <p:ph type="sldNum" sz="quarter" idx="5"/>
          </p:nvPr>
        </p:nvSpPr>
        <p:spPr/>
        <p:txBody>
          <a:bodyPr/>
          <a:lstStyle/>
          <a:p>
            <a:fld id="{EAF8C554-03C4-49CD-BD28-2CD99286DF87}" type="slidenum">
              <a:rPr lang="en-US" smtClean="0"/>
              <a:t>92</a:t>
            </a:fld>
            <a:endParaRPr lang="en-US"/>
          </a:p>
        </p:txBody>
      </p:sp>
    </p:spTree>
    <p:extLst>
      <p:ext uri="{BB962C8B-B14F-4D97-AF65-F5344CB8AC3E}">
        <p14:creationId xmlns:p14="http://schemas.microsoft.com/office/powerpoint/2010/main" val="331042153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we have the Withdrawal approach, which is also known as avoidance.</a:t>
            </a:r>
          </a:p>
        </p:txBody>
      </p:sp>
      <p:sp>
        <p:nvSpPr>
          <p:cNvPr id="4" name="Slide Number Placeholder 3"/>
          <p:cNvSpPr>
            <a:spLocks noGrp="1"/>
          </p:cNvSpPr>
          <p:nvPr>
            <p:ph type="sldNum" sz="quarter" idx="5"/>
          </p:nvPr>
        </p:nvSpPr>
        <p:spPr/>
        <p:txBody>
          <a:bodyPr/>
          <a:lstStyle/>
          <a:p>
            <a:fld id="{EAF8C554-03C4-49CD-BD28-2CD99286DF87}" type="slidenum">
              <a:rPr lang="en-US" smtClean="0"/>
              <a:t>93</a:t>
            </a:fld>
            <a:endParaRPr lang="en-US"/>
          </a:p>
        </p:txBody>
      </p:sp>
    </p:spTree>
    <p:extLst>
      <p:ext uri="{BB962C8B-B14F-4D97-AF65-F5344CB8AC3E}">
        <p14:creationId xmlns:p14="http://schemas.microsoft.com/office/powerpoint/2010/main" val="3174612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camel left over.</a:t>
            </a:r>
          </a:p>
          <a:p>
            <a:endParaRPr lang="en-US" dirty="0"/>
          </a:p>
          <a:p>
            <a:r>
              <a:rPr lang="en-US" dirty="0"/>
              <a:t>They were able to</a:t>
            </a:r>
          </a:p>
        </p:txBody>
      </p:sp>
      <p:sp>
        <p:nvSpPr>
          <p:cNvPr id="4" name="Slide Number Placeholder 3"/>
          <p:cNvSpPr>
            <a:spLocks noGrp="1"/>
          </p:cNvSpPr>
          <p:nvPr>
            <p:ph type="sldNum" sz="quarter" idx="5"/>
          </p:nvPr>
        </p:nvSpPr>
        <p:spPr/>
        <p:txBody>
          <a:bodyPr/>
          <a:lstStyle/>
          <a:p>
            <a:fld id="{EAF8C554-03C4-49CD-BD28-2CD99286DF87}" type="slidenum">
              <a:rPr lang="en-US" smtClean="0"/>
              <a:t>11</a:t>
            </a:fld>
            <a:endParaRPr lang="en-US"/>
          </a:p>
        </p:txBody>
      </p:sp>
    </p:spTree>
    <p:extLst>
      <p:ext uri="{BB962C8B-B14F-4D97-AF65-F5344CB8AC3E}">
        <p14:creationId xmlns:p14="http://schemas.microsoft.com/office/powerpoint/2010/main" val="109351406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103</a:t>
            </a:fld>
            <a:endParaRPr lang="en-US"/>
          </a:p>
        </p:txBody>
      </p:sp>
    </p:spTree>
    <p:extLst>
      <p:ext uri="{BB962C8B-B14F-4D97-AF65-F5344CB8AC3E}">
        <p14:creationId xmlns:p14="http://schemas.microsoft.com/office/powerpoint/2010/main" val="303164446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an understanding of the common approaches to conflict management, let’s look at some group dynamics.  It is pretty hard to resolve conflict among groups of people if you do not have a general understanding of how people work and how group dynamics work.</a:t>
            </a:r>
          </a:p>
          <a:p>
            <a:endParaRPr lang="en-US" dirty="0"/>
          </a:p>
          <a:p>
            <a:r>
              <a:rPr lang="en-US" dirty="0"/>
              <a:t>Transactional analysis is a psychoanalytic therapy wherein social transactions are analyzed to determine the ego state of the patient as a basis for understanding behavior.  As I only have an hour, I’m not going deep into psychoanalysis, but I am going to talk about an important tool within this type of analysis.</a:t>
            </a:r>
          </a:p>
        </p:txBody>
      </p:sp>
      <p:sp>
        <p:nvSpPr>
          <p:cNvPr id="4" name="Slide Number Placeholder 3"/>
          <p:cNvSpPr>
            <a:spLocks noGrp="1"/>
          </p:cNvSpPr>
          <p:nvPr>
            <p:ph type="sldNum" sz="quarter" idx="5"/>
          </p:nvPr>
        </p:nvSpPr>
        <p:spPr/>
        <p:txBody>
          <a:bodyPr/>
          <a:lstStyle/>
          <a:p>
            <a:fld id="{EAF8C554-03C4-49CD-BD28-2CD99286DF87}" type="slidenum">
              <a:rPr lang="en-US" smtClean="0"/>
              <a:t>104</a:t>
            </a:fld>
            <a:endParaRPr lang="en-US"/>
          </a:p>
        </p:txBody>
      </p:sp>
    </p:spTree>
    <p:extLst>
      <p:ext uri="{BB962C8B-B14F-4D97-AF65-F5344CB8AC3E}">
        <p14:creationId xmlns:p14="http://schemas.microsoft.com/office/powerpoint/2010/main" val="12981442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Conflict has a predictable pattern known as the drama triangle which was first introduced by Dr. Steven </a:t>
            </a:r>
            <a:r>
              <a:rPr lang="en-US" dirty="0" err="1"/>
              <a:t>Karpman</a:t>
            </a:r>
            <a:r>
              <a:rPr lang="en-US" dirty="0"/>
              <a:t>.  The basic concept underpinning the </a:t>
            </a:r>
            <a:r>
              <a:rPr lang="en-US" dirty="0" err="1"/>
              <a:t>Karpman</a:t>
            </a:r>
            <a:r>
              <a:rPr lang="en-US" dirty="0"/>
              <a:t> Drama Triangle is the connection between responsibility and power, and the destructive and shifting roles people play.</a:t>
            </a:r>
          </a:p>
          <a:p>
            <a:endParaRPr lang="en-US" dirty="0"/>
          </a:p>
          <a:p>
            <a:r>
              <a:rPr lang="en-US" dirty="0"/>
              <a:t>He defined three roles in conflict, Persecutor, Rescuer, and Victim and placed these roles on an inverted triangle and referred to them as being the three aspects (or faces) of drama.  He had interests in acting and chose the term “drama triangle” rather than the term of “conflict triangle” as the Victim in his model is not intended to represent an actual victim, but rather someone feeling or acting like a victim.</a:t>
            </a:r>
          </a:p>
          <a:p>
            <a:endParaRPr lang="en-US" dirty="0"/>
          </a:p>
          <a:p>
            <a:r>
              <a:rPr lang="en-US" dirty="0"/>
              <a:t>So, let’s take a quick look at these roles</a:t>
            </a:r>
          </a:p>
        </p:txBody>
      </p:sp>
      <p:sp>
        <p:nvSpPr>
          <p:cNvPr id="4" name="Slide Number Placeholder 3"/>
          <p:cNvSpPr>
            <a:spLocks noGrp="1"/>
          </p:cNvSpPr>
          <p:nvPr>
            <p:ph type="sldNum" sz="quarter" idx="5"/>
          </p:nvPr>
        </p:nvSpPr>
        <p:spPr/>
        <p:txBody>
          <a:bodyPr/>
          <a:lstStyle/>
          <a:p>
            <a:fld id="{EAF8C554-03C4-49CD-BD28-2CD99286DF87}" type="slidenum">
              <a:rPr lang="en-US" smtClean="0"/>
              <a:t>105</a:t>
            </a:fld>
            <a:endParaRPr lang="en-US"/>
          </a:p>
        </p:txBody>
      </p:sp>
    </p:spTree>
    <p:extLst>
      <p:ext uri="{BB962C8B-B14F-4D97-AF65-F5344CB8AC3E}">
        <p14:creationId xmlns:p14="http://schemas.microsoft.com/office/powerpoint/2010/main" val="377731541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Persecutor insists, “It’s all your fault.”  The Persecutor is controlling, blaming, critical, oppressive, angry, </a:t>
            </a:r>
            <a:r>
              <a:rPr lang="en-US" dirty="0" err="1"/>
              <a:t>authoritive</a:t>
            </a:r>
            <a:r>
              <a:rPr lang="en-US" dirty="0"/>
              <a:t>, rigid, and superior.</a:t>
            </a:r>
          </a:p>
          <a:p>
            <a:endParaRPr lang="en-US" dirty="0"/>
          </a:p>
          <a:p>
            <a:r>
              <a:rPr lang="en-US" dirty="0"/>
              <a:t>The Rescuer’s line is “Let me help you.”  A classic enabler, the Rescuer feels guilty if they do not go to the rescue.  Yet their rescuing has negative effects as it keeps the Victim dependent and gives the Victim permission to fail.</a:t>
            </a:r>
          </a:p>
          <a:p>
            <a:endParaRPr lang="en-US" dirty="0"/>
          </a:p>
          <a:p>
            <a:r>
              <a:rPr lang="en-US" dirty="0"/>
              <a:t>The Victim’s stance is “Poor is me!”  The Victim feels victimized, oppressed, helpless, hopeless, powerless, ashamed, and seems unable to make decisions, solve problems, take pleasure in life, or achieve insight.  The Victim, if not being persecuted, will seek out a Persecutor and also a Rescuer who will save the day but also perpetuate the Victim’s negative feelings.</a:t>
            </a:r>
          </a:p>
        </p:txBody>
      </p:sp>
      <p:sp>
        <p:nvSpPr>
          <p:cNvPr id="4" name="Slide Number Placeholder 3"/>
          <p:cNvSpPr>
            <a:spLocks noGrp="1"/>
          </p:cNvSpPr>
          <p:nvPr>
            <p:ph type="sldNum" sz="quarter" idx="5"/>
          </p:nvPr>
        </p:nvSpPr>
        <p:spPr/>
        <p:txBody>
          <a:bodyPr/>
          <a:lstStyle/>
          <a:p>
            <a:fld id="{EAF8C554-03C4-49CD-BD28-2CD99286DF87}" type="slidenum">
              <a:rPr lang="en-US" smtClean="0"/>
              <a:t>106</a:t>
            </a:fld>
            <a:endParaRPr lang="en-US"/>
          </a:p>
        </p:txBody>
      </p:sp>
    </p:spTree>
    <p:extLst>
      <p:ext uri="{BB962C8B-B14F-4D97-AF65-F5344CB8AC3E}">
        <p14:creationId xmlns:p14="http://schemas.microsoft.com/office/powerpoint/2010/main" val="287967501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Initially, a drama triangle arises when a person takes on the role of a victim or persecutor.  This person then feels the need to enlist other players into the conflict.  These enlisted players take on roles of their own that are not static, and therefore various scenarios can occur.  For example, the victim might turn on the rescuer, the rescuer then switches to persecuting – or as often happens, a rescuer is encouraged to enter the situation.</a:t>
            </a:r>
          </a:p>
          <a:p>
            <a:endParaRPr lang="en-US" dirty="0"/>
          </a:p>
          <a:p>
            <a:r>
              <a:rPr lang="en-US" dirty="0"/>
              <a:t>If you have any interest in psychology, this is a good topic to research more.</a:t>
            </a:r>
          </a:p>
        </p:txBody>
      </p:sp>
      <p:sp>
        <p:nvSpPr>
          <p:cNvPr id="4" name="Slide Number Placeholder 3"/>
          <p:cNvSpPr>
            <a:spLocks noGrp="1"/>
          </p:cNvSpPr>
          <p:nvPr>
            <p:ph type="sldNum" sz="quarter" idx="5"/>
          </p:nvPr>
        </p:nvSpPr>
        <p:spPr/>
        <p:txBody>
          <a:bodyPr/>
          <a:lstStyle/>
          <a:p>
            <a:fld id="{EAF8C554-03C4-49CD-BD28-2CD99286DF87}" type="slidenum">
              <a:rPr lang="en-US" smtClean="0"/>
              <a:t>107</a:t>
            </a:fld>
            <a:endParaRPr lang="en-US"/>
          </a:p>
        </p:txBody>
      </p:sp>
    </p:spTree>
    <p:extLst>
      <p:ext uri="{BB962C8B-B14F-4D97-AF65-F5344CB8AC3E}">
        <p14:creationId xmlns:p14="http://schemas.microsoft.com/office/powerpoint/2010/main" val="49859030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given an overview of what conflict and conflict resolution is, talked about the 5 primary approaches to conflict resolution, and about the group within a conflict; let’s cover some tips that will make you a superstar when it comes to resolving conflict.</a:t>
            </a:r>
          </a:p>
          <a:p>
            <a:endParaRPr lang="en-US" dirty="0"/>
          </a:p>
          <a:p>
            <a:r>
              <a:rPr lang="en-US" dirty="0"/>
              <a:t>10 Tips to Make You a Conflict Resolution Superstar</a:t>
            </a:r>
          </a:p>
        </p:txBody>
      </p:sp>
      <p:sp>
        <p:nvSpPr>
          <p:cNvPr id="4" name="Slide Number Placeholder 3"/>
          <p:cNvSpPr>
            <a:spLocks noGrp="1"/>
          </p:cNvSpPr>
          <p:nvPr>
            <p:ph type="sldNum" sz="quarter" idx="5"/>
          </p:nvPr>
        </p:nvSpPr>
        <p:spPr/>
        <p:txBody>
          <a:bodyPr/>
          <a:lstStyle/>
          <a:p>
            <a:fld id="{EAF8C554-03C4-49CD-BD28-2CD99286DF87}" type="slidenum">
              <a:rPr lang="en-US" smtClean="0"/>
              <a:t>108</a:t>
            </a:fld>
            <a:endParaRPr lang="en-US"/>
          </a:p>
        </p:txBody>
      </p:sp>
    </p:spTree>
    <p:extLst>
      <p:ext uri="{BB962C8B-B14F-4D97-AF65-F5344CB8AC3E}">
        <p14:creationId xmlns:p14="http://schemas.microsoft.com/office/powerpoint/2010/main" val="71138365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tackle the issue after both parties have calmed down.  The absolute worst time to try to get all sides of a conflict to think rationally about something is right as everything is blowing up.  You want to address the issue early, before it turns into a bigger problem, but be sure to wait until things have cooled down.  It is difficult to have a productive decision if those involved are angry or upset.  Wait until everyone is clear-headed.  Maybe that means taking a 10-minute break, breaking for lunch, or scheduling a separate meeting.  But whatever it is, give everyone to change to cool off.</a:t>
            </a:r>
          </a:p>
        </p:txBody>
      </p:sp>
      <p:sp>
        <p:nvSpPr>
          <p:cNvPr id="4" name="Slide Number Placeholder 3"/>
          <p:cNvSpPr>
            <a:spLocks noGrp="1"/>
          </p:cNvSpPr>
          <p:nvPr>
            <p:ph type="sldNum" sz="quarter" idx="5"/>
          </p:nvPr>
        </p:nvSpPr>
        <p:spPr/>
        <p:txBody>
          <a:bodyPr/>
          <a:lstStyle/>
          <a:p>
            <a:fld id="{EAF8C554-03C4-49CD-BD28-2CD99286DF87}" type="slidenum">
              <a:rPr lang="en-US" smtClean="0"/>
              <a:t>109</a:t>
            </a:fld>
            <a:endParaRPr lang="en-US"/>
          </a:p>
        </p:txBody>
      </p:sp>
    </p:spTree>
    <p:extLst>
      <p:ext uri="{BB962C8B-B14F-4D97-AF65-F5344CB8AC3E}">
        <p14:creationId xmlns:p14="http://schemas.microsoft.com/office/powerpoint/2010/main" val="219164562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Maintain a positive outlook.  Do not assume the other party is hostile or unwilling to work out a solution.  If you are entering the conversation with negative expectations, you may unwittingly elicit the very reactions you are trying to avoid.  Keep an open mind throughout and try not to assume that the other parties will be unreceptive to your concerns.  Try talking directly with the person you are having the conflict with.  Meet in a neutral place, remain calm, and treat the other person with respect.</a:t>
            </a:r>
          </a:p>
          <a:p>
            <a:endParaRPr lang="en-US" dirty="0"/>
          </a:p>
          <a:p>
            <a:r>
              <a:rPr lang="en-US" dirty="0"/>
              <a:t>If you a manager or leader dealing with conflict among your team, this even more important.  If the team sees you do not have a positive feeling that the conflict resolution solution will be beneficial to the team as a whole, then their hearts will not be in it.</a:t>
            </a:r>
          </a:p>
        </p:txBody>
      </p:sp>
      <p:sp>
        <p:nvSpPr>
          <p:cNvPr id="4" name="Slide Number Placeholder 3"/>
          <p:cNvSpPr>
            <a:spLocks noGrp="1"/>
          </p:cNvSpPr>
          <p:nvPr>
            <p:ph type="sldNum" sz="quarter" idx="5"/>
          </p:nvPr>
        </p:nvSpPr>
        <p:spPr/>
        <p:txBody>
          <a:bodyPr/>
          <a:lstStyle/>
          <a:p>
            <a:fld id="{EAF8C554-03C4-49CD-BD28-2CD99286DF87}" type="slidenum">
              <a:rPr lang="en-US" smtClean="0"/>
              <a:t>110</a:t>
            </a:fld>
            <a:endParaRPr lang="en-US"/>
          </a:p>
        </p:txBody>
      </p:sp>
    </p:spTree>
    <p:extLst>
      <p:ext uri="{BB962C8B-B14F-4D97-AF65-F5344CB8AC3E}">
        <p14:creationId xmlns:p14="http://schemas.microsoft.com/office/powerpoint/2010/main" val="88069807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Practice active listening.  When you approach another party about something you do not agree about, do not just fire off concerns.  Hear them out.  Pay attention, ask questions, try to understand thee other group’s perspective, and acknowledge the emotions that all sides are experiencing.  When discussing the conflict, focus on the behaviors needed for resolution.  This will keep the discussion focused on the issue or problem, rather than turning it into a personality clash that may further escalate the conflict.</a:t>
            </a:r>
          </a:p>
        </p:txBody>
      </p:sp>
      <p:sp>
        <p:nvSpPr>
          <p:cNvPr id="4" name="Slide Number Placeholder 3"/>
          <p:cNvSpPr>
            <a:spLocks noGrp="1"/>
          </p:cNvSpPr>
          <p:nvPr>
            <p:ph type="sldNum" sz="quarter" idx="5"/>
          </p:nvPr>
        </p:nvSpPr>
        <p:spPr/>
        <p:txBody>
          <a:bodyPr/>
          <a:lstStyle/>
          <a:p>
            <a:fld id="{EAF8C554-03C4-49CD-BD28-2CD99286DF87}" type="slidenum">
              <a:rPr lang="en-US" smtClean="0"/>
              <a:t>111</a:t>
            </a:fld>
            <a:endParaRPr lang="en-US"/>
          </a:p>
        </p:txBody>
      </p:sp>
    </p:spTree>
    <p:extLst>
      <p:ext uri="{BB962C8B-B14F-4D97-AF65-F5344CB8AC3E}">
        <p14:creationId xmlns:p14="http://schemas.microsoft.com/office/powerpoint/2010/main" val="5506090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Conflict your role in the conflict.  So where do you fit in to the conflict.  Did you start something you probably did not mean?  Or even if you meant it, maybe you should not have started it anyway.  Maybe you are the victim, you just wanted to get your work peer reviewed and that started a holy war of whether the team should be using spaces or tabs. Or just maybe you came in to be the rescuer – and that can be good or bad depending on the purpose of the recue.</a:t>
            </a:r>
          </a:p>
          <a:p>
            <a:endParaRPr lang="en-US" dirty="0"/>
          </a:p>
          <a:p>
            <a:r>
              <a:rPr lang="en-US" dirty="0"/>
              <a:t>Understanding where you fit in the conflict will take you further down the path of how to resolve the issue.</a:t>
            </a:r>
          </a:p>
        </p:txBody>
      </p:sp>
      <p:sp>
        <p:nvSpPr>
          <p:cNvPr id="4" name="Slide Number Placeholder 3"/>
          <p:cNvSpPr>
            <a:spLocks noGrp="1"/>
          </p:cNvSpPr>
          <p:nvPr>
            <p:ph type="sldNum" sz="quarter" idx="5"/>
          </p:nvPr>
        </p:nvSpPr>
        <p:spPr/>
        <p:txBody>
          <a:bodyPr/>
          <a:lstStyle/>
          <a:p>
            <a:fld id="{EAF8C554-03C4-49CD-BD28-2CD99286DF87}" type="slidenum">
              <a:rPr lang="en-US" smtClean="0"/>
              <a:t>112</a:t>
            </a:fld>
            <a:endParaRPr lang="en-US"/>
          </a:p>
        </p:txBody>
      </p:sp>
    </p:spTree>
    <p:extLst>
      <p:ext uri="{BB962C8B-B14F-4D97-AF65-F5344CB8AC3E}">
        <p14:creationId xmlns:p14="http://schemas.microsoft.com/office/powerpoint/2010/main" val="1797667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ECDB9-B200-A3D1-ED31-14A8E42EE1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1D0CD1C-E075-F70E-53BA-D451C18ADC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722044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74863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DEC1-C715-552F-08FB-F6F37D7218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D16B22-FB2A-4C1D-722A-8CD344DA95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307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0B61A-6BC8-8D69-8C7A-C7862C6712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DE62B60-3CD6-CB1B-C13D-BB68F058F1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591797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083BA-8B89-9F10-3C00-2654038756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288405-2C6D-DF96-6975-B1EE82203E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73D796-FEFB-23FC-AB53-D0292DE9F4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7122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DD64E-0D07-9BD0-B536-4980FF312F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0F557C4-6380-DB38-67D5-1A6C6EE9A1B4}"/>
              </a:ext>
            </a:extLst>
          </p:cNvPr>
          <p:cNvSpPr>
            <a:spLocks noGrp="1"/>
          </p:cNvSpPr>
          <p:nvPr>
            <p:ph type="body" idx="1"/>
          </p:nvPr>
        </p:nvSpPr>
        <p:spPr>
          <a:xfrm>
            <a:off x="839788" y="1681163"/>
            <a:ext cx="5157787" cy="49642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49DB3FD-1F92-D714-7ED1-72E7EF14BCC9}"/>
              </a:ext>
            </a:extLst>
          </p:cNvPr>
          <p:cNvSpPr>
            <a:spLocks noGrp="1"/>
          </p:cNvSpPr>
          <p:nvPr>
            <p:ph sz="half" idx="2"/>
          </p:nvPr>
        </p:nvSpPr>
        <p:spPr>
          <a:xfrm>
            <a:off x="839788" y="2177592"/>
            <a:ext cx="5157787" cy="40120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B5B8E45-6599-60A4-D24F-735836E424EA}"/>
              </a:ext>
            </a:extLst>
          </p:cNvPr>
          <p:cNvSpPr>
            <a:spLocks noGrp="1"/>
          </p:cNvSpPr>
          <p:nvPr>
            <p:ph type="body" sz="quarter" idx="3"/>
          </p:nvPr>
        </p:nvSpPr>
        <p:spPr>
          <a:xfrm>
            <a:off x="6172200" y="1681163"/>
            <a:ext cx="5183188" cy="49642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80255E51-3794-C20C-A7B6-1CB051E47C43}"/>
              </a:ext>
            </a:extLst>
          </p:cNvPr>
          <p:cNvSpPr>
            <a:spLocks noGrp="1"/>
          </p:cNvSpPr>
          <p:nvPr>
            <p:ph sz="quarter" idx="4"/>
          </p:nvPr>
        </p:nvSpPr>
        <p:spPr>
          <a:xfrm>
            <a:off x="6172200" y="2177592"/>
            <a:ext cx="5183188" cy="40120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9842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1D0DB-7186-5E99-6C47-D108042A728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2212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5408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56E21-6E13-8D99-CF67-C0AA69A243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C59B97F-E8DC-68C7-A647-06E9F0C4C1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54A435-0E5A-E795-DC03-53D783ABC8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784541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5E044-4F3B-1648-A776-4591516CDE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488320-41D6-35A0-6384-5EC269C902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C2514A-BC1D-C2BA-BAA0-6E790A4604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700917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100F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932E15-C54A-459A-8533-19A421262C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A99B77A-677E-7DA5-41C6-C5BCEA1BC0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a:extLst>
              <a:ext uri="{FF2B5EF4-FFF2-40B4-BE49-F238E27FC236}">
                <a16:creationId xmlns:a16="http://schemas.microsoft.com/office/drawing/2014/main" id="{609AC930-7BFB-E780-9261-4C7C0E5B5764}"/>
              </a:ext>
            </a:extLst>
          </p:cNvPr>
          <p:cNvSpPr txBox="1"/>
          <p:nvPr userDrawn="1"/>
        </p:nvSpPr>
        <p:spPr>
          <a:xfrm>
            <a:off x="5086109" y="6437735"/>
            <a:ext cx="2012026" cy="276999"/>
          </a:xfrm>
          <a:prstGeom prst="rect">
            <a:avLst/>
          </a:prstGeom>
          <a:noFill/>
        </p:spPr>
        <p:txBody>
          <a:bodyPr wrap="none" rtlCol="0">
            <a:spAutoFit/>
          </a:bodyPr>
          <a:lstStyle/>
          <a:p>
            <a:pPr algn="ctr"/>
            <a:r>
              <a:rPr lang="en-US" sz="1200" kern="1200" dirty="0">
                <a:solidFill>
                  <a:schemeClr val="bg1">
                    <a:lumMod val="75000"/>
                  </a:schemeClr>
                </a:solidFill>
                <a:latin typeface="+mn-lt"/>
                <a:ea typeface="+mn-ea"/>
                <a:cs typeface="+mn-cs"/>
              </a:rPr>
              <a:t>Secrets of Conflict Resolution</a:t>
            </a:r>
          </a:p>
        </p:txBody>
      </p:sp>
      <p:pic>
        <p:nvPicPr>
          <p:cNvPr id="8" name="Picture 7">
            <a:extLst>
              <a:ext uri="{FF2B5EF4-FFF2-40B4-BE49-F238E27FC236}">
                <a16:creationId xmlns:a16="http://schemas.microsoft.com/office/drawing/2014/main" id="{1F365E60-C3F4-7B86-D4C5-385DF179A86C}"/>
              </a:ext>
            </a:extLst>
          </p:cNvPr>
          <p:cNvPicPr>
            <a:picLocks noChangeAspect="1"/>
          </p:cNvPicPr>
          <p:nvPr userDrawn="1"/>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9" name="Picture 8">
            <a:extLst>
              <a:ext uri="{FF2B5EF4-FFF2-40B4-BE49-F238E27FC236}">
                <a16:creationId xmlns:a16="http://schemas.microsoft.com/office/drawing/2014/main" id="{8685E604-D23B-C64E-B2F9-2BB28B0ED7F3}"/>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33714318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007992"/>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92.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gif"/></Relationships>
</file>

<file path=ppt/slides/_rels/slide10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93.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gif"/></Relationships>
</file>

<file path=ppt/slides/_rels/slide10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94.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gif"/></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96.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97.xml"/><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98.xml"/><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99.xml"/><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00.xml"/><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01.xml"/><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02.xml"/><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03.xml"/><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04.xml"/><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05.xml"/><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0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descr="logo">
            <a:extLst>
              <a:ext uri="{FF2B5EF4-FFF2-40B4-BE49-F238E27FC236}">
                <a16:creationId xmlns:a16="http://schemas.microsoft.com/office/drawing/2014/main" id="{F0358AF9-2C11-39A3-26BB-1CB01441B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7696" y="5640205"/>
            <a:ext cx="2142417" cy="1217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928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ECB201-A86D-3B8C-817B-8C25B33AD99D}"/>
              </a:ext>
            </a:extLst>
          </p:cNvPr>
          <p:cNvSpPr/>
          <p:nvPr/>
        </p:nvSpPr>
        <p:spPr>
          <a:xfrm>
            <a:off x="1230086" y="1556657"/>
            <a:ext cx="9655628" cy="4778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1355CC4-7A2E-1596-0081-A25F9ADF31A0}"/>
              </a:ext>
            </a:extLst>
          </p:cNvPr>
          <p:cNvSpPr>
            <a:spLocks noGrp="1"/>
          </p:cNvSpPr>
          <p:nvPr>
            <p:ph type="title"/>
          </p:nvPr>
        </p:nvSpPr>
        <p:spPr/>
        <p:txBody>
          <a:bodyPr/>
          <a:lstStyle/>
          <a:p>
            <a:r>
              <a:rPr lang="en-US" dirty="0"/>
              <a:t>What is Conflict Resolution</a:t>
            </a:r>
          </a:p>
        </p:txBody>
      </p:sp>
      <p:pic>
        <p:nvPicPr>
          <p:cNvPr id="10" name="Picture 9">
            <a:extLst>
              <a:ext uri="{FF2B5EF4-FFF2-40B4-BE49-F238E27FC236}">
                <a16:creationId xmlns:a16="http://schemas.microsoft.com/office/drawing/2014/main" id="{0888BFF8-DB0F-2C7C-6720-0CBC37BB66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1483" y="2242458"/>
            <a:ext cx="7869034" cy="3418114"/>
          </a:xfrm>
          <a:prstGeom prst="rect">
            <a:avLst/>
          </a:prstGeom>
        </p:spPr>
      </p:pic>
    </p:spTree>
    <p:extLst>
      <p:ext uri="{BB962C8B-B14F-4D97-AF65-F5344CB8AC3E}">
        <p14:creationId xmlns:p14="http://schemas.microsoft.com/office/powerpoint/2010/main" val="388234710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3170099"/>
          </a:xfrm>
          <a:prstGeom prst="rect">
            <a:avLst/>
          </a:prstGeom>
          <a:noFill/>
        </p:spPr>
        <p:txBody>
          <a:bodyPr wrap="square" rtlCol="0">
            <a:spAutoFit/>
          </a:bodyPr>
          <a:lstStyle/>
          <a:p>
            <a:r>
              <a:rPr lang="en-US" sz="4000" dirty="0">
                <a:solidFill>
                  <a:schemeClr val="bg1"/>
                </a:solidFill>
              </a:rPr>
              <a:t>“Pat, you say the project should include the purchase of new computers, and Amanda, you say the project can use existing equipment.  I suggest we perform the following test on the existing equipment to determine if it needs to be replaced.”</a:t>
            </a:r>
          </a:p>
        </p:txBody>
      </p:sp>
      <p:sp>
        <p:nvSpPr>
          <p:cNvPr id="4" name="Rectangle 3">
            <a:extLst>
              <a:ext uri="{FF2B5EF4-FFF2-40B4-BE49-F238E27FC236}">
                <a16:creationId xmlns:a16="http://schemas.microsoft.com/office/drawing/2014/main" id="{2860E916-2AC6-2117-BC6C-FF42C31CA6E5}"/>
              </a:ext>
            </a:extLst>
          </p:cNvPr>
          <p:cNvSpPr/>
          <p:nvPr/>
        </p:nvSpPr>
        <p:spPr>
          <a:xfrm>
            <a:off x="3232063" y="4971369"/>
            <a:ext cx="5939447" cy="1323439"/>
          </a:xfrm>
          <a:prstGeom prst="rect">
            <a:avLst/>
          </a:prstGeom>
          <a:noFill/>
        </p:spPr>
        <p:txBody>
          <a:bodyPr wrap="none" lIns="91440" tIns="45720" rIns="91440" bIns="45720">
            <a:spAutoFit/>
          </a:bodyPr>
          <a:lstStyle/>
          <a:p>
            <a:pPr algn="ctr"/>
            <a:r>
              <a:rPr lang="en-US" sz="8000" b="1" dirty="0">
                <a:ln w="22225">
                  <a:solidFill>
                    <a:schemeClr val="accent2"/>
                  </a:solidFill>
                  <a:prstDash val="solid"/>
                </a:ln>
                <a:solidFill>
                  <a:schemeClr val="accent2">
                    <a:lumMod val="40000"/>
                    <a:lumOff val="60000"/>
                  </a:schemeClr>
                </a:solidFill>
              </a:rPr>
              <a:t>Collaboration</a:t>
            </a:r>
            <a:endParaRPr lang="en-US" sz="80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4657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1323439"/>
          </a:xfrm>
          <a:prstGeom prst="rect">
            <a:avLst/>
          </a:prstGeom>
          <a:noFill/>
        </p:spPr>
        <p:txBody>
          <a:bodyPr wrap="square" rtlCol="0">
            <a:spAutoFit/>
          </a:bodyPr>
          <a:lstStyle/>
          <a:p>
            <a:r>
              <a:rPr lang="en-US" sz="4000" dirty="0">
                <a:solidFill>
                  <a:schemeClr val="bg1"/>
                </a:solidFill>
              </a:rPr>
              <a:t>“Let’s see what everyone things, and try to reach a consensus.”</a:t>
            </a:r>
          </a:p>
        </p:txBody>
      </p:sp>
      <p:sp>
        <p:nvSpPr>
          <p:cNvPr id="4" name="Rectangle 3">
            <a:extLst>
              <a:ext uri="{FF2B5EF4-FFF2-40B4-BE49-F238E27FC236}">
                <a16:creationId xmlns:a16="http://schemas.microsoft.com/office/drawing/2014/main" id="{15B1E163-DCA3-0388-CACC-16915FE512F9}"/>
              </a:ext>
            </a:extLst>
          </p:cNvPr>
          <p:cNvSpPr/>
          <p:nvPr/>
        </p:nvSpPr>
        <p:spPr>
          <a:xfrm>
            <a:off x="1971076" y="3305264"/>
            <a:ext cx="8461420"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Collaboration</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417564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1938992"/>
          </a:xfrm>
          <a:prstGeom prst="rect">
            <a:avLst/>
          </a:prstGeom>
          <a:noFill/>
        </p:spPr>
        <p:txBody>
          <a:bodyPr wrap="square" rtlCol="0">
            <a:spAutoFit/>
          </a:bodyPr>
          <a:lstStyle/>
          <a:p>
            <a:r>
              <a:rPr lang="en-US" sz="4000" dirty="0">
                <a:solidFill>
                  <a:schemeClr val="bg1"/>
                </a:solidFill>
              </a:rPr>
              <a:t>“Since we cannot decide on the purchase of new computers, we will have to wait until our meeting next month.”</a:t>
            </a:r>
          </a:p>
        </p:txBody>
      </p:sp>
      <p:sp>
        <p:nvSpPr>
          <p:cNvPr id="4" name="Rectangle 3">
            <a:extLst>
              <a:ext uri="{FF2B5EF4-FFF2-40B4-BE49-F238E27FC236}">
                <a16:creationId xmlns:a16="http://schemas.microsoft.com/office/drawing/2014/main" id="{15B1E163-DCA3-0388-CACC-16915FE512F9}"/>
              </a:ext>
            </a:extLst>
          </p:cNvPr>
          <p:cNvSpPr/>
          <p:nvPr/>
        </p:nvSpPr>
        <p:spPr>
          <a:xfrm>
            <a:off x="2521354" y="3827778"/>
            <a:ext cx="7360861"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Withdrawal</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630004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1938992"/>
          </a:xfrm>
          <a:prstGeom prst="rect">
            <a:avLst/>
          </a:prstGeom>
          <a:noFill/>
        </p:spPr>
        <p:txBody>
          <a:bodyPr wrap="square" rtlCol="0">
            <a:spAutoFit/>
          </a:bodyPr>
          <a:lstStyle/>
          <a:p>
            <a:r>
              <a:rPr lang="en-US" sz="4000" dirty="0">
                <a:solidFill>
                  <a:schemeClr val="bg1"/>
                </a:solidFill>
              </a:rPr>
              <a:t>“Pat, what if we get new computers for the design activity on the project and use the existing computers for the monitoring functions?”</a:t>
            </a:r>
          </a:p>
        </p:txBody>
      </p:sp>
      <p:sp>
        <p:nvSpPr>
          <p:cNvPr id="4" name="Rectangle 3">
            <a:extLst>
              <a:ext uri="{FF2B5EF4-FFF2-40B4-BE49-F238E27FC236}">
                <a16:creationId xmlns:a16="http://schemas.microsoft.com/office/drawing/2014/main" id="{15B1E163-DCA3-0388-CACC-16915FE512F9}"/>
              </a:ext>
            </a:extLst>
          </p:cNvPr>
          <p:cNvSpPr/>
          <p:nvPr/>
        </p:nvSpPr>
        <p:spPr>
          <a:xfrm>
            <a:off x="2231178" y="3788590"/>
            <a:ext cx="7941213"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Compromise</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827908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643A-19EF-5359-5E4A-B77961B6BE8E}"/>
              </a:ext>
            </a:extLst>
          </p:cNvPr>
          <p:cNvSpPr>
            <a:spLocks noGrp="1"/>
          </p:cNvSpPr>
          <p:nvPr>
            <p:ph type="title"/>
          </p:nvPr>
        </p:nvSpPr>
        <p:spPr/>
        <p:txBody>
          <a:bodyPr/>
          <a:lstStyle/>
          <a:p>
            <a:r>
              <a:rPr lang="en-US" dirty="0"/>
              <a:t>Understanding Group Dynamics</a:t>
            </a:r>
          </a:p>
        </p:txBody>
      </p:sp>
      <p:sp>
        <p:nvSpPr>
          <p:cNvPr id="3" name="Text Placeholder 2">
            <a:extLst>
              <a:ext uri="{FF2B5EF4-FFF2-40B4-BE49-F238E27FC236}">
                <a16:creationId xmlns:a16="http://schemas.microsoft.com/office/drawing/2014/main" id="{15F5AD17-23E6-5188-54FB-1DDB4F164410}"/>
              </a:ext>
            </a:extLst>
          </p:cNvPr>
          <p:cNvSpPr>
            <a:spLocks noGrp="1"/>
          </p:cNvSpPr>
          <p:nvPr>
            <p:ph type="body" idx="1"/>
          </p:nvPr>
        </p:nvSpPr>
        <p:spPr/>
        <p:txBody>
          <a:bodyPr/>
          <a:lstStyle/>
          <a:p>
            <a:r>
              <a:rPr lang="en-US" dirty="0"/>
              <a:t>Secrets of Conflict Resolution</a:t>
            </a:r>
          </a:p>
        </p:txBody>
      </p:sp>
    </p:spTree>
    <p:extLst>
      <p:ext uri="{BB962C8B-B14F-4D97-AF65-F5344CB8AC3E}">
        <p14:creationId xmlns:p14="http://schemas.microsoft.com/office/powerpoint/2010/main" val="18291022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84449-205A-552F-5201-BE8E00010259}"/>
              </a:ext>
            </a:extLst>
          </p:cNvPr>
          <p:cNvSpPr>
            <a:spLocks noGrp="1"/>
          </p:cNvSpPr>
          <p:nvPr>
            <p:ph type="title"/>
          </p:nvPr>
        </p:nvSpPr>
        <p:spPr/>
        <p:txBody>
          <a:bodyPr/>
          <a:lstStyle/>
          <a:p>
            <a:r>
              <a:rPr lang="en-US" dirty="0" err="1"/>
              <a:t>Karpman</a:t>
            </a:r>
            <a:r>
              <a:rPr lang="en-US" dirty="0"/>
              <a:t> Drama Triangle</a:t>
            </a:r>
          </a:p>
        </p:txBody>
      </p:sp>
      <p:grpSp>
        <p:nvGrpSpPr>
          <p:cNvPr id="16" name="Group 15">
            <a:extLst>
              <a:ext uri="{FF2B5EF4-FFF2-40B4-BE49-F238E27FC236}">
                <a16:creationId xmlns:a16="http://schemas.microsoft.com/office/drawing/2014/main" id="{58FA4CEE-6E26-B93D-A492-F12070ADAC81}"/>
              </a:ext>
            </a:extLst>
          </p:cNvPr>
          <p:cNvGrpSpPr/>
          <p:nvPr/>
        </p:nvGrpSpPr>
        <p:grpSpPr>
          <a:xfrm>
            <a:off x="975360" y="1502229"/>
            <a:ext cx="10241280" cy="4624886"/>
            <a:chOff x="966651" y="1867989"/>
            <a:chExt cx="10241280" cy="4624886"/>
          </a:xfrm>
        </p:grpSpPr>
        <p:sp>
          <p:nvSpPr>
            <p:cNvPr id="12" name="Rectangle 11">
              <a:extLst>
                <a:ext uri="{FF2B5EF4-FFF2-40B4-BE49-F238E27FC236}">
                  <a16:creationId xmlns:a16="http://schemas.microsoft.com/office/drawing/2014/main" id="{F27436B6-463F-37B4-EA63-F0235561194A}"/>
                </a:ext>
              </a:extLst>
            </p:cNvPr>
            <p:cNvSpPr/>
            <p:nvPr/>
          </p:nvSpPr>
          <p:spPr>
            <a:xfrm>
              <a:off x="966651" y="1867989"/>
              <a:ext cx="10241280" cy="4624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7E71925-E083-1017-249A-719B6649D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456" y="2071626"/>
              <a:ext cx="2876698" cy="3466420"/>
            </a:xfrm>
            <a:prstGeom prst="rect">
              <a:avLst/>
            </a:prstGeom>
          </p:spPr>
        </p:pic>
        <p:grpSp>
          <p:nvGrpSpPr>
            <p:cNvPr id="10" name="Group 9">
              <a:extLst>
                <a:ext uri="{FF2B5EF4-FFF2-40B4-BE49-F238E27FC236}">
                  <a16:creationId xmlns:a16="http://schemas.microsoft.com/office/drawing/2014/main" id="{5BA341F8-E8D9-B976-4550-89F2DFE7A561}"/>
                </a:ext>
              </a:extLst>
            </p:cNvPr>
            <p:cNvGrpSpPr/>
            <p:nvPr/>
          </p:nvGrpSpPr>
          <p:grpSpPr>
            <a:xfrm>
              <a:off x="8129846" y="2098074"/>
              <a:ext cx="2738449" cy="3439972"/>
              <a:chOff x="8569234" y="2259874"/>
              <a:chExt cx="1802675" cy="2272937"/>
            </a:xfrm>
          </p:grpSpPr>
          <p:sp>
            <p:nvSpPr>
              <p:cNvPr id="9" name="Rectangle 8">
                <a:extLst>
                  <a:ext uri="{FF2B5EF4-FFF2-40B4-BE49-F238E27FC236}">
                    <a16:creationId xmlns:a16="http://schemas.microsoft.com/office/drawing/2014/main" id="{836472C3-E6B1-146A-239F-79CC4E4DA630}"/>
                  </a:ext>
                </a:extLst>
              </p:cNvPr>
              <p:cNvSpPr/>
              <p:nvPr/>
            </p:nvSpPr>
            <p:spPr>
              <a:xfrm>
                <a:off x="8569234" y="2259874"/>
                <a:ext cx="1802675" cy="2272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203D05F-FF49-E494-B119-907DB607C1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2987" y="2419350"/>
                <a:ext cx="1571625" cy="2019300"/>
              </a:xfrm>
              <a:prstGeom prst="rect">
                <a:avLst/>
              </a:prstGeom>
            </p:spPr>
          </p:pic>
        </p:grpSp>
        <p:pic>
          <p:nvPicPr>
            <p:cNvPr id="11" name="Picture 10">
              <a:extLst>
                <a:ext uri="{FF2B5EF4-FFF2-40B4-BE49-F238E27FC236}">
                  <a16:creationId xmlns:a16="http://schemas.microsoft.com/office/drawing/2014/main" id="{C773FBDD-23C0-266D-3368-638EFD3490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4430" y="2098073"/>
              <a:ext cx="2263140" cy="3439973"/>
            </a:xfrm>
            <a:prstGeom prst="rect">
              <a:avLst/>
            </a:prstGeom>
          </p:spPr>
        </p:pic>
        <p:sp>
          <p:nvSpPr>
            <p:cNvPr id="13" name="TextBox 12">
              <a:extLst>
                <a:ext uri="{FF2B5EF4-FFF2-40B4-BE49-F238E27FC236}">
                  <a16:creationId xmlns:a16="http://schemas.microsoft.com/office/drawing/2014/main" id="{2C386FC9-0C4B-0B91-39EF-DD959F19EA14}"/>
                </a:ext>
              </a:extLst>
            </p:cNvPr>
            <p:cNvSpPr txBox="1"/>
            <p:nvPr/>
          </p:nvSpPr>
          <p:spPr>
            <a:xfrm>
              <a:off x="1489296" y="5761426"/>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Persecutor</a:t>
              </a:r>
            </a:p>
          </p:txBody>
        </p:sp>
        <p:sp>
          <p:nvSpPr>
            <p:cNvPr id="14" name="TextBox 13">
              <a:extLst>
                <a:ext uri="{FF2B5EF4-FFF2-40B4-BE49-F238E27FC236}">
                  <a16:creationId xmlns:a16="http://schemas.microsoft.com/office/drawing/2014/main" id="{3DEF18FA-381E-E323-6BB5-105361532FB1}"/>
                </a:ext>
              </a:extLst>
            </p:cNvPr>
            <p:cNvSpPr txBox="1"/>
            <p:nvPr/>
          </p:nvSpPr>
          <p:spPr>
            <a:xfrm>
              <a:off x="4964430" y="5753850"/>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Rescuer</a:t>
              </a:r>
            </a:p>
          </p:txBody>
        </p:sp>
        <p:sp>
          <p:nvSpPr>
            <p:cNvPr id="15" name="TextBox 14">
              <a:extLst>
                <a:ext uri="{FF2B5EF4-FFF2-40B4-BE49-F238E27FC236}">
                  <a16:creationId xmlns:a16="http://schemas.microsoft.com/office/drawing/2014/main" id="{DBDF76A3-3507-1E6C-D7EB-7571BB7E65DF}"/>
                </a:ext>
              </a:extLst>
            </p:cNvPr>
            <p:cNvSpPr txBox="1"/>
            <p:nvPr/>
          </p:nvSpPr>
          <p:spPr>
            <a:xfrm>
              <a:off x="8331487" y="5715347"/>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Victim</a:t>
              </a:r>
            </a:p>
          </p:txBody>
        </p:sp>
      </p:grpSp>
    </p:spTree>
    <p:extLst>
      <p:ext uri="{BB962C8B-B14F-4D97-AF65-F5344CB8AC3E}">
        <p14:creationId xmlns:p14="http://schemas.microsoft.com/office/powerpoint/2010/main" val="2612134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84449-205A-552F-5201-BE8E00010259}"/>
              </a:ext>
            </a:extLst>
          </p:cNvPr>
          <p:cNvSpPr>
            <a:spLocks noGrp="1"/>
          </p:cNvSpPr>
          <p:nvPr>
            <p:ph type="title"/>
          </p:nvPr>
        </p:nvSpPr>
        <p:spPr/>
        <p:txBody>
          <a:bodyPr/>
          <a:lstStyle/>
          <a:p>
            <a:r>
              <a:rPr lang="en-US" dirty="0" err="1"/>
              <a:t>Karpman</a:t>
            </a:r>
            <a:r>
              <a:rPr lang="en-US" dirty="0"/>
              <a:t> Drama Triangle</a:t>
            </a:r>
          </a:p>
        </p:txBody>
      </p:sp>
      <p:grpSp>
        <p:nvGrpSpPr>
          <p:cNvPr id="16" name="Group 15">
            <a:extLst>
              <a:ext uri="{FF2B5EF4-FFF2-40B4-BE49-F238E27FC236}">
                <a16:creationId xmlns:a16="http://schemas.microsoft.com/office/drawing/2014/main" id="{58FA4CEE-6E26-B93D-A492-F12070ADAC81}"/>
              </a:ext>
            </a:extLst>
          </p:cNvPr>
          <p:cNvGrpSpPr/>
          <p:nvPr/>
        </p:nvGrpSpPr>
        <p:grpSpPr>
          <a:xfrm>
            <a:off x="975360" y="1502229"/>
            <a:ext cx="10241280" cy="4624886"/>
            <a:chOff x="966651" y="1867989"/>
            <a:chExt cx="10241280" cy="4624886"/>
          </a:xfrm>
        </p:grpSpPr>
        <p:sp>
          <p:nvSpPr>
            <p:cNvPr id="12" name="Rectangle 11">
              <a:extLst>
                <a:ext uri="{FF2B5EF4-FFF2-40B4-BE49-F238E27FC236}">
                  <a16:creationId xmlns:a16="http://schemas.microsoft.com/office/drawing/2014/main" id="{F27436B6-463F-37B4-EA63-F0235561194A}"/>
                </a:ext>
              </a:extLst>
            </p:cNvPr>
            <p:cNvSpPr/>
            <p:nvPr/>
          </p:nvSpPr>
          <p:spPr>
            <a:xfrm>
              <a:off x="966651" y="1867989"/>
              <a:ext cx="10241280" cy="4624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7E71925-E083-1017-249A-719B6649D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456" y="2071626"/>
              <a:ext cx="2876698" cy="3466420"/>
            </a:xfrm>
            <a:prstGeom prst="rect">
              <a:avLst/>
            </a:prstGeom>
          </p:spPr>
        </p:pic>
        <p:grpSp>
          <p:nvGrpSpPr>
            <p:cNvPr id="10" name="Group 9">
              <a:extLst>
                <a:ext uri="{FF2B5EF4-FFF2-40B4-BE49-F238E27FC236}">
                  <a16:creationId xmlns:a16="http://schemas.microsoft.com/office/drawing/2014/main" id="{5BA341F8-E8D9-B976-4550-89F2DFE7A561}"/>
                </a:ext>
              </a:extLst>
            </p:cNvPr>
            <p:cNvGrpSpPr/>
            <p:nvPr/>
          </p:nvGrpSpPr>
          <p:grpSpPr>
            <a:xfrm>
              <a:off x="8129846" y="2098074"/>
              <a:ext cx="2738449" cy="3439972"/>
              <a:chOff x="8569234" y="2259874"/>
              <a:chExt cx="1802675" cy="2272937"/>
            </a:xfrm>
          </p:grpSpPr>
          <p:sp>
            <p:nvSpPr>
              <p:cNvPr id="9" name="Rectangle 8">
                <a:extLst>
                  <a:ext uri="{FF2B5EF4-FFF2-40B4-BE49-F238E27FC236}">
                    <a16:creationId xmlns:a16="http://schemas.microsoft.com/office/drawing/2014/main" id="{836472C3-E6B1-146A-239F-79CC4E4DA630}"/>
                  </a:ext>
                </a:extLst>
              </p:cNvPr>
              <p:cNvSpPr/>
              <p:nvPr/>
            </p:nvSpPr>
            <p:spPr>
              <a:xfrm>
                <a:off x="8569234" y="2259874"/>
                <a:ext cx="1802675" cy="2272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203D05F-FF49-E494-B119-907DB607C1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2987" y="2419350"/>
                <a:ext cx="1571625" cy="2019300"/>
              </a:xfrm>
              <a:prstGeom prst="rect">
                <a:avLst/>
              </a:prstGeom>
            </p:spPr>
          </p:pic>
        </p:grpSp>
        <p:pic>
          <p:nvPicPr>
            <p:cNvPr id="11" name="Picture 10">
              <a:extLst>
                <a:ext uri="{FF2B5EF4-FFF2-40B4-BE49-F238E27FC236}">
                  <a16:creationId xmlns:a16="http://schemas.microsoft.com/office/drawing/2014/main" id="{C773FBDD-23C0-266D-3368-638EFD3490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4430" y="2098073"/>
              <a:ext cx="2263140" cy="3439973"/>
            </a:xfrm>
            <a:prstGeom prst="rect">
              <a:avLst/>
            </a:prstGeom>
          </p:spPr>
        </p:pic>
        <p:sp>
          <p:nvSpPr>
            <p:cNvPr id="13" name="TextBox 12">
              <a:extLst>
                <a:ext uri="{FF2B5EF4-FFF2-40B4-BE49-F238E27FC236}">
                  <a16:creationId xmlns:a16="http://schemas.microsoft.com/office/drawing/2014/main" id="{2C386FC9-0C4B-0B91-39EF-DD959F19EA14}"/>
                </a:ext>
              </a:extLst>
            </p:cNvPr>
            <p:cNvSpPr txBox="1"/>
            <p:nvPr/>
          </p:nvSpPr>
          <p:spPr>
            <a:xfrm>
              <a:off x="1489296" y="5761426"/>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Persecutor</a:t>
              </a:r>
            </a:p>
          </p:txBody>
        </p:sp>
        <p:sp>
          <p:nvSpPr>
            <p:cNvPr id="14" name="TextBox 13">
              <a:extLst>
                <a:ext uri="{FF2B5EF4-FFF2-40B4-BE49-F238E27FC236}">
                  <a16:creationId xmlns:a16="http://schemas.microsoft.com/office/drawing/2014/main" id="{3DEF18FA-381E-E323-6BB5-105361532FB1}"/>
                </a:ext>
              </a:extLst>
            </p:cNvPr>
            <p:cNvSpPr txBox="1"/>
            <p:nvPr/>
          </p:nvSpPr>
          <p:spPr>
            <a:xfrm>
              <a:off x="4964430" y="5753850"/>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Rescuer</a:t>
              </a:r>
            </a:p>
          </p:txBody>
        </p:sp>
        <p:sp>
          <p:nvSpPr>
            <p:cNvPr id="15" name="TextBox 14">
              <a:extLst>
                <a:ext uri="{FF2B5EF4-FFF2-40B4-BE49-F238E27FC236}">
                  <a16:creationId xmlns:a16="http://schemas.microsoft.com/office/drawing/2014/main" id="{DBDF76A3-3507-1E6C-D7EB-7571BB7E65DF}"/>
                </a:ext>
              </a:extLst>
            </p:cNvPr>
            <p:cNvSpPr txBox="1"/>
            <p:nvPr/>
          </p:nvSpPr>
          <p:spPr>
            <a:xfrm>
              <a:off x="8331487" y="5715347"/>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Victim</a:t>
              </a:r>
            </a:p>
          </p:txBody>
        </p:sp>
      </p:grpSp>
    </p:spTree>
    <p:extLst>
      <p:ext uri="{BB962C8B-B14F-4D97-AF65-F5344CB8AC3E}">
        <p14:creationId xmlns:p14="http://schemas.microsoft.com/office/powerpoint/2010/main" val="237398141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84449-205A-552F-5201-BE8E00010259}"/>
              </a:ext>
            </a:extLst>
          </p:cNvPr>
          <p:cNvSpPr>
            <a:spLocks noGrp="1"/>
          </p:cNvSpPr>
          <p:nvPr>
            <p:ph type="title"/>
          </p:nvPr>
        </p:nvSpPr>
        <p:spPr/>
        <p:txBody>
          <a:bodyPr/>
          <a:lstStyle/>
          <a:p>
            <a:r>
              <a:rPr lang="en-US" dirty="0" err="1"/>
              <a:t>Karpman</a:t>
            </a:r>
            <a:r>
              <a:rPr lang="en-US" dirty="0"/>
              <a:t> Drama Triangle</a:t>
            </a:r>
          </a:p>
        </p:txBody>
      </p:sp>
      <p:grpSp>
        <p:nvGrpSpPr>
          <p:cNvPr id="16" name="Group 15">
            <a:extLst>
              <a:ext uri="{FF2B5EF4-FFF2-40B4-BE49-F238E27FC236}">
                <a16:creationId xmlns:a16="http://schemas.microsoft.com/office/drawing/2014/main" id="{58FA4CEE-6E26-B93D-A492-F12070ADAC81}"/>
              </a:ext>
            </a:extLst>
          </p:cNvPr>
          <p:cNvGrpSpPr/>
          <p:nvPr/>
        </p:nvGrpSpPr>
        <p:grpSpPr>
          <a:xfrm>
            <a:off x="975360" y="1502229"/>
            <a:ext cx="10241280" cy="4624886"/>
            <a:chOff x="966651" y="1867989"/>
            <a:chExt cx="10241280" cy="4624886"/>
          </a:xfrm>
        </p:grpSpPr>
        <p:sp>
          <p:nvSpPr>
            <p:cNvPr id="12" name="Rectangle 11">
              <a:extLst>
                <a:ext uri="{FF2B5EF4-FFF2-40B4-BE49-F238E27FC236}">
                  <a16:creationId xmlns:a16="http://schemas.microsoft.com/office/drawing/2014/main" id="{F27436B6-463F-37B4-EA63-F0235561194A}"/>
                </a:ext>
              </a:extLst>
            </p:cNvPr>
            <p:cNvSpPr/>
            <p:nvPr/>
          </p:nvSpPr>
          <p:spPr>
            <a:xfrm>
              <a:off x="966651" y="1867989"/>
              <a:ext cx="10241280" cy="4624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7E71925-E083-1017-249A-719B6649D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456" y="2071626"/>
              <a:ext cx="2876698" cy="3466420"/>
            </a:xfrm>
            <a:prstGeom prst="rect">
              <a:avLst/>
            </a:prstGeom>
          </p:spPr>
        </p:pic>
        <p:grpSp>
          <p:nvGrpSpPr>
            <p:cNvPr id="10" name="Group 9">
              <a:extLst>
                <a:ext uri="{FF2B5EF4-FFF2-40B4-BE49-F238E27FC236}">
                  <a16:creationId xmlns:a16="http://schemas.microsoft.com/office/drawing/2014/main" id="{5BA341F8-E8D9-B976-4550-89F2DFE7A561}"/>
                </a:ext>
              </a:extLst>
            </p:cNvPr>
            <p:cNvGrpSpPr/>
            <p:nvPr/>
          </p:nvGrpSpPr>
          <p:grpSpPr>
            <a:xfrm>
              <a:off x="8129846" y="2098074"/>
              <a:ext cx="2738449" cy="3439972"/>
              <a:chOff x="8569234" y="2259874"/>
              <a:chExt cx="1802675" cy="2272937"/>
            </a:xfrm>
          </p:grpSpPr>
          <p:sp>
            <p:nvSpPr>
              <p:cNvPr id="9" name="Rectangle 8">
                <a:extLst>
                  <a:ext uri="{FF2B5EF4-FFF2-40B4-BE49-F238E27FC236}">
                    <a16:creationId xmlns:a16="http://schemas.microsoft.com/office/drawing/2014/main" id="{836472C3-E6B1-146A-239F-79CC4E4DA630}"/>
                  </a:ext>
                </a:extLst>
              </p:cNvPr>
              <p:cNvSpPr/>
              <p:nvPr/>
            </p:nvSpPr>
            <p:spPr>
              <a:xfrm>
                <a:off x="8569234" y="2259874"/>
                <a:ext cx="1802675" cy="2272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203D05F-FF49-E494-B119-907DB607C1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2987" y="2419350"/>
                <a:ext cx="1571625" cy="2019300"/>
              </a:xfrm>
              <a:prstGeom prst="rect">
                <a:avLst/>
              </a:prstGeom>
            </p:spPr>
          </p:pic>
        </p:grpSp>
        <p:pic>
          <p:nvPicPr>
            <p:cNvPr id="11" name="Picture 10">
              <a:extLst>
                <a:ext uri="{FF2B5EF4-FFF2-40B4-BE49-F238E27FC236}">
                  <a16:creationId xmlns:a16="http://schemas.microsoft.com/office/drawing/2014/main" id="{C773FBDD-23C0-266D-3368-638EFD3490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4430" y="2098073"/>
              <a:ext cx="2263140" cy="3439973"/>
            </a:xfrm>
            <a:prstGeom prst="rect">
              <a:avLst/>
            </a:prstGeom>
          </p:spPr>
        </p:pic>
        <p:sp>
          <p:nvSpPr>
            <p:cNvPr id="13" name="TextBox 12">
              <a:extLst>
                <a:ext uri="{FF2B5EF4-FFF2-40B4-BE49-F238E27FC236}">
                  <a16:creationId xmlns:a16="http://schemas.microsoft.com/office/drawing/2014/main" id="{2C386FC9-0C4B-0B91-39EF-DD959F19EA14}"/>
                </a:ext>
              </a:extLst>
            </p:cNvPr>
            <p:cNvSpPr txBox="1"/>
            <p:nvPr/>
          </p:nvSpPr>
          <p:spPr>
            <a:xfrm>
              <a:off x="1489296" y="5761426"/>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Persecutor</a:t>
              </a:r>
            </a:p>
          </p:txBody>
        </p:sp>
        <p:sp>
          <p:nvSpPr>
            <p:cNvPr id="14" name="TextBox 13">
              <a:extLst>
                <a:ext uri="{FF2B5EF4-FFF2-40B4-BE49-F238E27FC236}">
                  <a16:creationId xmlns:a16="http://schemas.microsoft.com/office/drawing/2014/main" id="{3DEF18FA-381E-E323-6BB5-105361532FB1}"/>
                </a:ext>
              </a:extLst>
            </p:cNvPr>
            <p:cNvSpPr txBox="1"/>
            <p:nvPr/>
          </p:nvSpPr>
          <p:spPr>
            <a:xfrm>
              <a:off x="4964430" y="5753850"/>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Rescuer</a:t>
              </a:r>
            </a:p>
          </p:txBody>
        </p:sp>
        <p:sp>
          <p:nvSpPr>
            <p:cNvPr id="15" name="TextBox 14">
              <a:extLst>
                <a:ext uri="{FF2B5EF4-FFF2-40B4-BE49-F238E27FC236}">
                  <a16:creationId xmlns:a16="http://schemas.microsoft.com/office/drawing/2014/main" id="{DBDF76A3-3507-1E6C-D7EB-7571BB7E65DF}"/>
                </a:ext>
              </a:extLst>
            </p:cNvPr>
            <p:cNvSpPr txBox="1"/>
            <p:nvPr/>
          </p:nvSpPr>
          <p:spPr>
            <a:xfrm>
              <a:off x="8331487" y="5715347"/>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Victim</a:t>
              </a:r>
            </a:p>
          </p:txBody>
        </p:sp>
      </p:grpSp>
    </p:spTree>
    <p:extLst>
      <p:ext uri="{BB962C8B-B14F-4D97-AF65-F5344CB8AC3E}">
        <p14:creationId xmlns:p14="http://schemas.microsoft.com/office/powerpoint/2010/main" val="12265049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643A-19EF-5359-5E4A-B77961B6BE8E}"/>
              </a:ext>
            </a:extLst>
          </p:cNvPr>
          <p:cNvSpPr>
            <a:spLocks noGrp="1"/>
          </p:cNvSpPr>
          <p:nvPr>
            <p:ph type="title"/>
          </p:nvPr>
        </p:nvSpPr>
        <p:spPr/>
        <p:txBody>
          <a:bodyPr/>
          <a:lstStyle/>
          <a:p>
            <a:r>
              <a:rPr lang="en-US" dirty="0"/>
              <a:t>Managing Conflicts</a:t>
            </a:r>
          </a:p>
        </p:txBody>
      </p:sp>
      <p:sp>
        <p:nvSpPr>
          <p:cNvPr id="3" name="Text Placeholder 2">
            <a:extLst>
              <a:ext uri="{FF2B5EF4-FFF2-40B4-BE49-F238E27FC236}">
                <a16:creationId xmlns:a16="http://schemas.microsoft.com/office/drawing/2014/main" id="{15F5AD17-23E6-5188-54FB-1DDB4F164410}"/>
              </a:ext>
            </a:extLst>
          </p:cNvPr>
          <p:cNvSpPr>
            <a:spLocks noGrp="1"/>
          </p:cNvSpPr>
          <p:nvPr>
            <p:ph type="body" idx="1"/>
          </p:nvPr>
        </p:nvSpPr>
        <p:spPr/>
        <p:txBody>
          <a:bodyPr/>
          <a:lstStyle/>
          <a:p>
            <a:r>
              <a:rPr lang="en-US" dirty="0"/>
              <a:t>Secrets of Conflict Resolution</a:t>
            </a:r>
          </a:p>
        </p:txBody>
      </p:sp>
    </p:spTree>
    <p:extLst>
      <p:ext uri="{BB962C8B-B14F-4D97-AF65-F5344CB8AC3E}">
        <p14:creationId xmlns:p14="http://schemas.microsoft.com/office/powerpoint/2010/main" val="126729962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fontScale="90000"/>
          </a:bodyPr>
          <a:lstStyle/>
          <a:p>
            <a:r>
              <a:rPr lang="en-US" dirty="0"/>
              <a:t>Tackle the issue after both parties have calmed down</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1406417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ECB201-A86D-3B8C-817B-8C25B33AD99D}"/>
              </a:ext>
            </a:extLst>
          </p:cNvPr>
          <p:cNvSpPr/>
          <p:nvPr/>
        </p:nvSpPr>
        <p:spPr>
          <a:xfrm>
            <a:off x="1230086" y="1556657"/>
            <a:ext cx="9655628" cy="4778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1355CC4-7A2E-1596-0081-A25F9ADF31A0}"/>
              </a:ext>
            </a:extLst>
          </p:cNvPr>
          <p:cNvSpPr>
            <a:spLocks noGrp="1"/>
          </p:cNvSpPr>
          <p:nvPr>
            <p:ph type="title"/>
          </p:nvPr>
        </p:nvSpPr>
        <p:spPr/>
        <p:txBody>
          <a:bodyPr/>
          <a:lstStyle/>
          <a:p>
            <a:r>
              <a:rPr lang="en-US" dirty="0"/>
              <a:t>What is Conflict Resolution</a:t>
            </a:r>
          </a:p>
        </p:txBody>
      </p:sp>
      <p:pic>
        <p:nvPicPr>
          <p:cNvPr id="10" name="Picture 9">
            <a:extLst>
              <a:ext uri="{FF2B5EF4-FFF2-40B4-BE49-F238E27FC236}">
                <a16:creationId xmlns:a16="http://schemas.microsoft.com/office/drawing/2014/main" id="{0888BFF8-DB0F-2C7C-6720-0CBC37BB66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07520" y="1950177"/>
            <a:ext cx="4376959" cy="3991788"/>
          </a:xfrm>
          <a:prstGeom prst="rect">
            <a:avLst/>
          </a:prstGeom>
        </p:spPr>
      </p:pic>
    </p:spTree>
    <p:extLst>
      <p:ext uri="{BB962C8B-B14F-4D97-AF65-F5344CB8AC3E}">
        <p14:creationId xmlns:p14="http://schemas.microsoft.com/office/powerpoint/2010/main" val="38612303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Maintain a positive outlook</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68" r="7768"/>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278435458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Practice active listening</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845" r="7845"/>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23020167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Consider your role in the conflict</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236" r="7236"/>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40536232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Organize a staff meeting</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842" r="7842"/>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252216658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Seek first to understand</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6413" r="6413"/>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47983079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Alert human resources</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0520" b="10520"/>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43396065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Find a mediator</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4364" r="14364"/>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9786543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Be introspective</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2872" r="2872"/>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6719866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Expect conflict</a:t>
            </a:r>
          </a:p>
        </p:txBody>
      </p:sp>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pic>
        <p:nvPicPr>
          <p:cNvPr id="8" name="Picture 7">
            <a:extLst>
              <a:ext uri="{FF2B5EF4-FFF2-40B4-BE49-F238E27FC236}">
                <a16:creationId xmlns:a16="http://schemas.microsoft.com/office/drawing/2014/main" id="{1F5E2458-C643-7CD6-24EC-6F1EC82403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5511" y="781966"/>
            <a:ext cx="3758155" cy="5294067"/>
          </a:xfrm>
          <a:prstGeom prst="rect">
            <a:avLst/>
          </a:prstGeom>
        </p:spPr>
      </p:pic>
    </p:spTree>
    <p:extLst>
      <p:ext uri="{BB962C8B-B14F-4D97-AF65-F5344CB8AC3E}">
        <p14:creationId xmlns:p14="http://schemas.microsoft.com/office/powerpoint/2010/main" val="333327898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5A19F-E143-02C0-6CFE-C06BF3A42A47}"/>
              </a:ext>
            </a:extLst>
          </p:cNvPr>
          <p:cNvSpPr txBox="1">
            <a:spLocks/>
          </p:cNvSpPr>
          <p:nvPr/>
        </p:nvSpPr>
        <p:spPr>
          <a:xfrm>
            <a:off x="278362" y="247594"/>
            <a:ext cx="11617629" cy="67236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dirty="0"/>
              <a:t>Thank You</a:t>
            </a:r>
          </a:p>
        </p:txBody>
      </p:sp>
      <p:pic>
        <p:nvPicPr>
          <p:cNvPr id="3" name="Picture 2">
            <a:extLst>
              <a:ext uri="{FF2B5EF4-FFF2-40B4-BE49-F238E27FC236}">
                <a16:creationId xmlns:a16="http://schemas.microsoft.com/office/drawing/2014/main" id="{609A9C21-1A43-0BD0-10A2-ED56CA9573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55CB7E43-E621-BEBB-DFCC-F1B811FA30CD}"/>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BA0FAEAF-0CF4-36EA-D58A-E11B9C14C44B}"/>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757DA29B-1BB6-01EC-BBB0-0C1F06B38062}"/>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5D6FC772-5479-DCA3-F303-05FBB5EE8345}"/>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5F287EE3-2989-11BA-4346-25778AFE6454}"/>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3E3A6DA0-DD5A-793C-D9C9-C988DC71E083}"/>
              </a:ext>
            </a:extLst>
          </p:cNvPr>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561632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8CA51-6DE2-C4F1-99AD-404564D050F9}"/>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20B38737-4F12-065E-FC75-59BCDB3C3F1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26351" y="1825625"/>
            <a:ext cx="6539298" cy="4351338"/>
          </a:xfrm>
        </p:spPr>
      </p:pic>
    </p:spTree>
    <p:extLst>
      <p:ext uri="{BB962C8B-B14F-4D97-AF65-F5344CB8AC3E}">
        <p14:creationId xmlns:p14="http://schemas.microsoft.com/office/powerpoint/2010/main" val="38668267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288D8-0DA8-C88A-FCF8-464BC83B7309}"/>
              </a:ext>
            </a:extLst>
          </p:cNvPr>
          <p:cNvSpPr>
            <a:spLocks noGrp="1"/>
          </p:cNvSpPr>
          <p:nvPr>
            <p:ph type="title"/>
          </p:nvPr>
        </p:nvSpPr>
        <p:spPr/>
        <p:txBody>
          <a:bodyPr/>
          <a:lstStyle/>
          <a:p>
            <a:r>
              <a:rPr lang="en-US" dirty="0"/>
              <a:t>Workplace conflict</a:t>
            </a:r>
          </a:p>
        </p:txBody>
      </p:sp>
      <p:sp>
        <p:nvSpPr>
          <p:cNvPr id="3" name="Oval 2">
            <a:extLst>
              <a:ext uri="{FF2B5EF4-FFF2-40B4-BE49-F238E27FC236}">
                <a16:creationId xmlns:a16="http://schemas.microsoft.com/office/drawing/2014/main" id="{5D33AFA3-420B-8720-A928-A7C38FCCFAEC}"/>
              </a:ext>
            </a:extLst>
          </p:cNvPr>
          <p:cNvSpPr/>
          <p:nvPr/>
        </p:nvSpPr>
        <p:spPr>
          <a:xfrm>
            <a:off x="4327071" y="1674223"/>
            <a:ext cx="1687286" cy="1066800"/>
          </a:xfrm>
          <a:prstGeom prst="ellipse">
            <a:avLst/>
          </a:prstGeom>
          <a:solidFill>
            <a:srgbClr val="FFFF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chemeClr val="tx1"/>
                </a:solidFill>
                <a:latin typeface="Kamerik205 8" panose="020B0803030600020004" pitchFamily="34" charset="0"/>
              </a:rPr>
              <a:t>85%</a:t>
            </a:r>
          </a:p>
        </p:txBody>
      </p:sp>
      <p:sp>
        <p:nvSpPr>
          <p:cNvPr id="6" name="Oval 5">
            <a:extLst>
              <a:ext uri="{FF2B5EF4-FFF2-40B4-BE49-F238E27FC236}">
                <a16:creationId xmlns:a16="http://schemas.microsoft.com/office/drawing/2014/main" id="{1C2DB407-345D-AE47-1D8D-DEE248579D35}"/>
              </a:ext>
            </a:extLst>
          </p:cNvPr>
          <p:cNvSpPr/>
          <p:nvPr/>
        </p:nvSpPr>
        <p:spPr>
          <a:xfrm>
            <a:off x="4327071" y="2870066"/>
            <a:ext cx="1687286" cy="1066800"/>
          </a:xfrm>
          <a:prstGeom prst="ellipse">
            <a:avLst/>
          </a:prstGeom>
          <a:solidFill>
            <a:srgbClr val="FFFF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chemeClr val="tx1"/>
                </a:solidFill>
                <a:latin typeface="Kamerik205 8" panose="020B0803030600020004" pitchFamily="34" charset="0"/>
              </a:rPr>
              <a:t>27%</a:t>
            </a:r>
          </a:p>
        </p:txBody>
      </p:sp>
      <p:sp>
        <p:nvSpPr>
          <p:cNvPr id="7" name="Oval 6">
            <a:extLst>
              <a:ext uri="{FF2B5EF4-FFF2-40B4-BE49-F238E27FC236}">
                <a16:creationId xmlns:a16="http://schemas.microsoft.com/office/drawing/2014/main" id="{5E13FBE3-4A5B-5F89-D0F4-F8899FD908A3}"/>
              </a:ext>
            </a:extLst>
          </p:cNvPr>
          <p:cNvSpPr/>
          <p:nvPr/>
        </p:nvSpPr>
        <p:spPr>
          <a:xfrm>
            <a:off x="6177642" y="1674223"/>
            <a:ext cx="1687286" cy="1066800"/>
          </a:xfrm>
          <a:prstGeom prst="ellipse">
            <a:avLst/>
          </a:prstGeom>
          <a:solidFill>
            <a:srgbClr val="FFFF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chemeClr val="tx1"/>
                </a:solidFill>
                <a:latin typeface="Kamerik205 8" panose="020B0803030600020004" pitchFamily="34" charset="0"/>
              </a:rPr>
              <a:t>$359</a:t>
            </a:r>
          </a:p>
        </p:txBody>
      </p:sp>
      <p:sp>
        <p:nvSpPr>
          <p:cNvPr id="12" name="Oval 11">
            <a:extLst>
              <a:ext uri="{FF2B5EF4-FFF2-40B4-BE49-F238E27FC236}">
                <a16:creationId xmlns:a16="http://schemas.microsoft.com/office/drawing/2014/main" id="{F0A6615D-469A-3A04-3BFE-C40F154F737B}"/>
              </a:ext>
            </a:extLst>
          </p:cNvPr>
          <p:cNvSpPr/>
          <p:nvPr/>
        </p:nvSpPr>
        <p:spPr>
          <a:xfrm>
            <a:off x="4327071" y="4065909"/>
            <a:ext cx="1687286" cy="1066800"/>
          </a:xfrm>
          <a:prstGeom prst="ellipse">
            <a:avLst/>
          </a:prstGeom>
          <a:solidFill>
            <a:srgbClr val="FFFF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chemeClr val="tx1"/>
                </a:solidFill>
                <a:latin typeface="Kamerik205 8" panose="020B0803030600020004" pitchFamily="34" charset="0"/>
              </a:rPr>
              <a:t>31%</a:t>
            </a:r>
          </a:p>
        </p:txBody>
      </p:sp>
      <p:sp>
        <p:nvSpPr>
          <p:cNvPr id="13" name="Oval 12">
            <a:extLst>
              <a:ext uri="{FF2B5EF4-FFF2-40B4-BE49-F238E27FC236}">
                <a16:creationId xmlns:a16="http://schemas.microsoft.com/office/drawing/2014/main" id="{FB7B9121-D736-DB59-5FA2-281CDA547568}"/>
              </a:ext>
            </a:extLst>
          </p:cNvPr>
          <p:cNvSpPr/>
          <p:nvPr/>
        </p:nvSpPr>
        <p:spPr>
          <a:xfrm>
            <a:off x="4327071" y="5261752"/>
            <a:ext cx="1687286" cy="1066800"/>
          </a:xfrm>
          <a:prstGeom prst="ellipse">
            <a:avLst/>
          </a:prstGeom>
          <a:solidFill>
            <a:srgbClr val="FFFF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chemeClr val="tx1"/>
                </a:solidFill>
                <a:latin typeface="Kamerik205 8" panose="020B0803030600020004" pitchFamily="34" charset="0"/>
              </a:rPr>
              <a:t>95%</a:t>
            </a:r>
          </a:p>
        </p:txBody>
      </p:sp>
      <p:sp>
        <p:nvSpPr>
          <p:cNvPr id="14" name="Oval 13">
            <a:extLst>
              <a:ext uri="{FF2B5EF4-FFF2-40B4-BE49-F238E27FC236}">
                <a16:creationId xmlns:a16="http://schemas.microsoft.com/office/drawing/2014/main" id="{96B5EDB1-C66A-63E9-E389-FDF6DD02135A}"/>
              </a:ext>
            </a:extLst>
          </p:cNvPr>
          <p:cNvSpPr/>
          <p:nvPr/>
        </p:nvSpPr>
        <p:spPr>
          <a:xfrm>
            <a:off x="6177642" y="2870066"/>
            <a:ext cx="1687286" cy="1066800"/>
          </a:xfrm>
          <a:prstGeom prst="ellipse">
            <a:avLst/>
          </a:prstGeom>
          <a:solidFill>
            <a:srgbClr val="FFFF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chemeClr val="tx1"/>
                </a:solidFill>
                <a:latin typeface="Kamerik205 8" panose="020B0803030600020004" pitchFamily="34" charset="0"/>
              </a:rPr>
              <a:t>25%</a:t>
            </a:r>
          </a:p>
        </p:txBody>
      </p:sp>
      <p:sp>
        <p:nvSpPr>
          <p:cNvPr id="15" name="Oval 14">
            <a:extLst>
              <a:ext uri="{FF2B5EF4-FFF2-40B4-BE49-F238E27FC236}">
                <a16:creationId xmlns:a16="http://schemas.microsoft.com/office/drawing/2014/main" id="{77806DA0-7280-E77A-A3E6-49327C2D8FB8}"/>
              </a:ext>
            </a:extLst>
          </p:cNvPr>
          <p:cNvSpPr/>
          <p:nvPr/>
        </p:nvSpPr>
        <p:spPr>
          <a:xfrm>
            <a:off x="6177642" y="4065909"/>
            <a:ext cx="1687286" cy="1066800"/>
          </a:xfrm>
          <a:prstGeom prst="ellipse">
            <a:avLst/>
          </a:prstGeom>
          <a:solidFill>
            <a:srgbClr val="FFFF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chemeClr val="tx1"/>
                </a:solidFill>
                <a:latin typeface="Kamerik205 8" panose="020B0803030600020004" pitchFamily="34" charset="0"/>
              </a:rPr>
              <a:t>78%</a:t>
            </a:r>
          </a:p>
        </p:txBody>
      </p:sp>
      <p:sp>
        <p:nvSpPr>
          <p:cNvPr id="16" name="Oval 15">
            <a:extLst>
              <a:ext uri="{FF2B5EF4-FFF2-40B4-BE49-F238E27FC236}">
                <a16:creationId xmlns:a16="http://schemas.microsoft.com/office/drawing/2014/main" id="{610ACA98-74AE-717E-411F-469379E049FD}"/>
              </a:ext>
            </a:extLst>
          </p:cNvPr>
          <p:cNvSpPr/>
          <p:nvPr/>
        </p:nvSpPr>
        <p:spPr>
          <a:xfrm>
            <a:off x="6177642" y="5261752"/>
            <a:ext cx="1687286" cy="1066800"/>
          </a:xfrm>
          <a:prstGeom prst="ellipse">
            <a:avLst/>
          </a:prstGeom>
          <a:solidFill>
            <a:srgbClr val="FFFF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chemeClr val="tx1"/>
                </a:solidFill>
                <a:latin typeface="Kamerik205 8" panose="020B0803030600020004" pitchFamily="34" charset="0"/>
              </a:rPr>
              <a:t>60%</a:t>
            </a:r>
          </a:p>
        </p:txBody>
      </p:sp>
      <p:sp>
        <p:nvSpPr>
          <p:cNvPr id="18" name="TextBox 17">
            <a:extLst>
              <a:ext uri="{FF2B5EF4-FFF2-40B4-BE49-F238E27FC236}">
                <a16:creationId xmlns:a16="http://schemas.microsoft.com/office/drawing/2014/main" id="{50115851-0DA3-977F-22C3-E6F6D45D99CB}"/>
              </a:ext>
            </a:extLst>
          </p:cNvPr>
          <p:cNvSpPr txBox="1"/>
          <p:nvPr/>
        </p:nvSpPr>
        <p:spPr>
          <a:xfrm>
            <a:off x="391886" y="1745958"/>
            <a:ext cx="3771900" cy="923330"/>
          </a:xfrm>
          <a:prstGeom prst="rect">
            <a:avLst/>
          </a:prstGeom>
          <a:noFill/>
        </p:spPr>
        <p:txBody>
          <a:bodyPr wrap="square" rtlCol="0">
            <a:spAutoFit/>
          </a:bodyPr>
          <a:lstStyle/>
          <a:p>
            <a:pPr algn="r"/>
            <a:r>
              <a:rPr lang="en-US" dirty="0">
                <a:solidFill>
                  <a:schemeClr val="bg1"/>
                </a:solidFill>
              </a:rPr>
              <a:t>85% of US employees experience conflict and spend 2.8 hours per week dealing with it</a:t>
            </a:r>
          </a:p>
        </p:txBody>
      </p:sp>
      <p:sp>
        <p:nvSpPr>
          <p:cNvPr id="19" name="TextBox 18">
            <a:extLst>
              <a:ext uri="{FF2B5EF4-FFF2-40B4-BE49-F238E27FC236}">
                <a16:creationId xmlns:a16="http://schemas.microsoft.com/office/drawing/2014/main" id="{F2C260D2-17A8-60F7-2940-2DD0DD19AC0D}"/>
              </a:ext>
            </a:extLst>
          </p:cNvPr>
          <p:cNvSpPr txBox="1"/>
          <p:nvPr/>
        </p:nvSpPr>
        <p:spPr>
          <a:xfrm>
            <a:off x="473529" y="2941801"/>
            <a:ext cx="3771900" cy="646331"/>
          </a:xfrm>
          <a:prstGeom prst="rect">
            <a:avLst/>
          </a:prstGeom>
          <a:noFill/>
        </p:spPr>
        <p:txBody>
          <a:bodyPr wrap="square" rtlCol="0">
            <a:spAutoFit/>
          </a:bodyPr>
          <a:lstStyle/>
          <a:p>
            <a:pPr algn="r"/>
            <a:r>
              <a:rPr lang="en-US" dirty="0">
                <a:solidFill>
                  <a:schemeClr val="bg1"/>
                </a:solidFill>
              </a:rPr>
              <a:t>27% of employees witnessed personal attacks</a:t>
            </a:r>
          </a:p>
        </p:txBody>
      </p:sp>
      <p:sp>
        <p:nvSpPr>
          <p:cNvPr id="20" name="TextBox 19">
            <a:extLst>
              <a:ext uri="{FF2B5EF4-FFF2-40B4-BE49-F238E27FC236}">
                <a16:creationId xmlns:a16="http://schemas.microsoft.com/office/drawing/2014/main" id="{EC4C6FCB-A2CD-D374-8268-E435D69D292C}"/>
              </a:ext>
            </a:extLst>
          </p:cNvPr>
          <p:cNvSpPr txBox="1"/>
          <p:nvPr/>
        </p:nvSpPr>
        <p:spPr>
          <a:xfrm>
            <a:off x="391886" y="4276143"/>
            <a:ext cx="3771900" cy="646331"/>
          </a:xfrm>
          <a:prstGeom prst="rect">
            <a:avLst/>
          </a:prstGeom>
          <a:noFill/>
        </p:spPr>
        <p:txBody>
          <a:bodyPr wrap="square" rtlCol="0">
            <a:spAutoFit/>
          </a:bodyPr>
          <a:lstStyle/>
          <a:p>
            <a:pPr algn="r"/>
            <a:r>
              <a:rPr lang="en-US" dirty="0">
                <a:solidFill>
                  <a:schemeClr val="bg1"/>
                </a:solidFill>
              </a:rPr>
              <a:t>31% of managers think they handle conflict effectively</a:t>
            </a:r>
          </a:p>
        </p:txBody>
      </p:sp>
      <p:sp>
        <p:nvSpPr>
          <p:cNvPr id="21" name="TextBox 20">
            <a:extLst>
              <a:ext uri="{FF2B5EF4-FFF2-40B4-BE49-F238E27FC236}">
                <a16:creationId xmlns:a16="http://schemas.microsoft.com/office/drawing/2014/main" id="{77F749E2-DE79-5914-F210-AAE6E7FB97BD}"/>
              </a:ext>
            </a:extLst>
          </p:cNvPr>
          <p:cNvSpPr txBox="1"/>
          <p:nvPr/>
        </p:nvSpPr>
        <p:spPr>
          <a:xfrm>
            <a:off x="391886" y="5471986"/>
            <a:ext cx="3771900" cy="646331"/>
          </a:xfrm>
          <a:prstGeom prst="rect">
            <a:avLst/>
          </a:prstGeom>
          <a:noFill/>
        </p:spPr>
        <p:txBody>
          <a:bodyPr wrap="square" rtlCol="0">
            <a:spAutoFit/>
          </a:bodyPr>
          <a:lstStyle/>
          <a:p>
            <a:pPr algn="r"/>
            <a:r>
              <a:rPr lang="en-US" dirty="0">
                <a:solidFill>
                  <a:schemeClr val="bg1"/>
                </a:solidFill>
              </a:rPr>
              <a:t>95% of those who receive training say it is the biggest driver for success</a:t>
            </a:r>
          </a:p>
        </p:txBody>
      </p:sp>
      <p:sp>
        <p:nvSpPr>
          <p:cNvPr id="22" name="TextBox 21">
            <a:extLst>
              <a:ext uri="{FF2B5EF4-FFF2-40B4-BE49-F238E27FC236}">
                <a16:creationId xmlns:a16="http://schemas.microsoft.com/office/drawing/2014/main" id="{FEDE1439-CA5C-CE34-1941-BB1A64E44830}"/>
              </a:ext>
            </a:extLst>
          </p:cNvPr>
          <p:cNvSpPr txBox="1"/>
          <p:nvPr/>
        </p:nvSpPr>
        <p:spPr>
          <a:xfrm>
            <a:off x="8028213" y="1884457"/>
            <a:ext cx="3771900" cy="646331"/>
          </a:xfrm>
          <a:prstGeom prst="rect">
            <a:avLst/>
          </a:prstGeom>
          <a:noFill/>
        </p:spPr>
        <p:txBody>
          <a:bodyPr wrap="square" rtlCol="0">
            <a:spAutoFit/>
          </a:bodyPr>
          <a:lstStyle/>
          <a:p>
            <a:r>
              <a:rPr lang="en-US" dirty="0">
                <a:solidFill>
                  <a:schemeClr val="bg1"/>
                </a:solidFill>
              </a:rPr>
              <a:t>Significant loss of organization productivity costs $359 billion a year</a:t>
            </a:r>
          </a:p>
        </p:txBody>
      </p:sp>
      <p:sp>
        <p:nvSpPr>
          <p:cNvPr id="23" name="TextBox 22">
            <a:extLst>
              <a:ext uri="{FF2B5EF4-FFF2-40B4-BE49-F238E27FC236}">
                <a16:creationId xmlns:a16="http://schemas.microsoft.com/office/drawing/2014/main" id="{FE0885D2-62E1-288F-61BE-BB419A0145EE}"/>
              </a:ext>
            </a:extLst>
          </p:cNvPr>
          <p:cNvSpPr txBox="1"/>
          <p:nvPr/>
        </p:nvSpPr>
        <p:spPr>
          <a:xfrm>
            <a:off x="8028213" y="3080300"/>
            <a:ext cx="3771900" cy="646331"/>
          </a:xfrm>
          <a:prstGeom prst="rect">
            <a:avLst/>
          </a:prstGeom>
          <a:noFill/>
        </p:spPr>
        <p:txBody>
          <a:bodyPr wrap="square" rtlCol="0">
            <a:spAutoFit/>
          </a:bodyPr>
          <a:lstStyle/>
          <a:p>
            <a:r>
              <a:rPr lang="en-US" dirty="0">
                <a:solidFill>
                  <a:schemeClr val="bg1"/>
                </a:solidFill>
              </a:rPr>
              <a:t>25% say avoiding conflict results in sickness/absences</a:t>
            </a:r>
          </a:p>
        </p:txBody>
      </p:sp>
      <p:sp>
        <p:nvSpPr>
          <p:cNvPr id="24" name="TextBox 23">
            <a:extLst>
              <a:ext uri="{FF2B5EF4-FFF2-40B4-BE49-F238E27FC236}">
                <a16:creationId xmlns:a16="http://schemas.microsoft.com/office/drawing/2014/main" id="{DF412F85-26FC-94D0-0AD4-30AA71B1780E}"/>
              </a:ext>
            </a:extLst>
          </p:cNvPr>
          <p:cNvSpPr txBox="1"/>
          <p:nvPr/>
        </p:nvSpPr>
        <p:spPr>
          <a:xfrm>
            <a:off x="8028213" y="4414642"/>
            <a:ext cx="3771900" cy="369332"/>
          </a:xfrm>
          <a:prstGeom prst="rect">
            <a:avLst/>
          </a:prstGeom>
          <a:noFill/>
        </p:spPr>
        <p:txBody>
          <a:bodyPr wrap="square" rtlCol="0">
            <a:spAutoFit/>
          </a:bodyPr>
          <a:lstStyle/>
          <a:p>
            <a:r>
              <a:rPr lang="en-US" dirty="0">
                <a:solidFill>
                  <a:schemeClr val="bg1"/>
                </a:solidFill>
              </a:rPr>
              <a:t>78% of employees disagree</a:t>
            </a:r>
          </a:p>
        </p:txBody>
      </p:sp>
      <p:sp>
        <p:nvSpPr>
          <p:cNvPr id="25" name="TextBox 24">
            <a:extLst>
              <a:ext uri="{FF2B5EF4-FFF2-40B4-BE49-F238E27FC236}">
                <a16:creationId xmlns:a16="http://schemas.microsoft.com/office/drawing/2014/main" id="{177D77C4-CB49-6D32-280F-40EA74879653}"/>
              </a:ext>
            </a:extLst>
          </p:cNvPr>
          <p:cNvSpPr txBox="1"/>
          <p:nvPr/>
        </p:nvSpPr>
        <p:spPr>
          <a:xfrm>
            <a:off x="8028213" y="5471986"/>
            <a:ext cx="3771900" cy="646331"/>
          </a:xfrm>
          <a:prstGeom prst="rect">
            <a:avLst/>
          </a:prstGeom>
          <a:noFill/>
        </p:spPr>
        <p:txBody>
          <a:bodyPr wrap="square" rtlCol="0">
            <a:spAutoFit/>
          </a:bodyPr>
          <a:lstStyle/>
          <a:p>
            <a:r>
              <a:rPr lang="en-US" dirty="0">
                <a:solidFill>
                  <a:schemeClr val="bg1"/>
                </a:solidFill>
              </a:rPr>
              <a:t>Nearly 60% have never received training</a:t>
            </a:r>
          </a:p>
        </p:txBody>
      </p:sp>
    </p:spTree>
    <p:extLst>
      <p:ext uri="{BB962C8B-B14F-4D97-AF65-F5344CB8AC3E}">
        <p14:creationId xmlns:p14="http://schemas.microsoft.com/office/powerpoint/2010/main" val="3056899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12" grpId="0" animBg="1"/>
      <p:bldP spid="13" grpId="0" animBg="1"/>
      <p:bldP spid="14" grpId="0" animBg="1"/>
      <p:bldP spid="15" grpId="0" animBg="1"/>
      <p:bldP spid="16" grpId="0" animBg="1"/>
      <p:bldP spid="18" grpId="0"/>
      <p:bldP spid="19" grpId="0"/>
      <p:bldP spid="20" grpId="0"/>
      <p:bldP spid="21" grpId="0"/>
      <p:bldP spid="22" grpId="0"/>
      <p:bldP spid="23" grpId="0"/>
      <p:bldP spid="24"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057D3-687A-B054-9819-16B0B9C94525}"/>
              </a:ext>
            </a:extLst>
          </p:cNvPr>
          <p:cNvSpPr>
            <a:spLocks noGrp="1"/>
          </p:cNvSpPr>
          <p:nvPr>
            <p:ph type="title"/>
          </p:nvPr>
        </p:nvSpPr>
        <p:spPr/>
        <p:txBody>
          <a:bodyPr/>
          <a:lstStyle/>
          <a:p>
            <a:r>
              <a:rPr lang="en-US" dirty="0"/>
              <a:t>Workplace conflict</a:t>
            </a:r>
          </a:p>
        </p:txBody>
      </p:sp>
      <p:sp>
        <p:nvSpPr>
          <p:cNvPr id="3" name="Oval 2">
            <a:extLst>
              <a:ext uri="{FF2B5EF4-FFF2-40B4-BE49-F238E27FC236}">
                <a16:creationId xmlns:a16="http://schemas.microsoft.com/office/drawing/2014/main" id="{6731A3B0-A6D8-FB1D-370B-068A2A06EAA0}"/>
              </a:ext>
            </a:extLst>
          </p:cNvPr>
          <p:cNvSpPr/>
          <p:nvPr/>
        </p:nvSpPr>
        <p:spPr>
          <a:xfrm>
            <a:off x="2168434" y="2286000"/>
            <a:ext cx="2560320" cy="2286000"/>
          </a:xfrm>
          <a:prstGeom prst="ellipse">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solidFill>
                  <a:schemeClr val="tx1"/>
                </a:solidFill>
                <a:latin typeface="Kamerik205 8" panose="020B0803030600020004" pitchFamily="34" charset="0"/>
              </a:rPr>
              <a:t>75%</a:t>
            </a:r>
          </a:p>
        </p:txBody>
      </p:sp>
      <p:sp>
        <p:nvSpPr>
          <p:cNvPr id="4" name="TextBox 3">
            <a:extLst>
              <a:ext uri="{FF2B5EF4-FFF2-40B4-BE49-F238E27FC236}">
                <a16:creationId xmlns:a16="http://schemas.microsoft.com/office/drawing/2014/main" id="{AFF15BD8-1CBD-7D37-BAD4-A78EAB6B7493}"/>
              </a:ext>
            </a:extLst>
          </p:cNvPr>
          <p:cNvSpPr txBox="1"/>
          <p:nvPr/>
        </p:nvSpPr>
        <p:spPr>
          <a:xfrm>
            <a:off x="5206635" y="2397948"/>
            <a:ext cx="6275615" cy="2062103"/>
          </a:xfrm>
          <a:prstGeom prst="rect">
            <a:avLst/>
          </a:prstGeom>
          <a:noFill/>
        </p:spPr>
        <p:txBody>
          <a:bodyPr wrap="square" rtlCol="0">
            <a:spAutoFit/>
          </a:bodyPr>
          <a:lstStyle/>
          <a:p>
            <a:r>
              <a:rPr lang="en-US" sz="3200" dirty="0">
                <a:solidFill>
                  <a:schemeClr val="bg1"/>
                </a:solidFill>
              </a:rPr>
              <a:t>75% of employees report positive outcomes from conflict that would have not been realized without the conflict</a:t>
            </a:r>
          </a:p>
        </p:txBody>
      </p:sp>
    </p:spTree>
    <p:extLst>
      <p:ext uri="{BB962C8B-B14F-4D97-AF65-F5344CB8AC3E}">
        <p14:creationId xmlns:p14="http://schemas.microsoft.com/office/powerpoint/2010/main" val="507652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F6F1D-3E33-F0BE-B491-64BBD84DB85A}"/>
              </a:ext>
            </a:extLst>
          </p:cNvPr>
          <p:cNvSpPr>
            <a:spLocks noGrp="1"/>
          </p:cNvSpPr>
          <p:nvPr>
            <p:ph type="title"/>
          </p:nvPr>
        </p:nvSpPr>
        <p:spPr/>
        <p:txBody>
          <a:bodyPr/>
          <a:lstStyle/>
          <a:p>
            <a:r>
              <a:rPr lang="en-US" dirty="0"/>
              <a:t>What is conflict?</a:t>
            </a:r>
          </a:p>
        </p:txBody>
      </p:sp>
      <p:grpSp>
        <p:nvGrpSpPr>
          <p:cNvPr id="3" name="Group 2">
            <a:extLst>
              <a:ext uri="{FF2B5EF4-FFF2-40B4-BE49-F238E27FC236}">
                <a16:creationId xmlns:a16="http://schemas.microsoft.com/office/drawing/2014/main" id="{25EC2542-0A5B-034A-A592-5F5A30E51CDC}"/>
              </a:ext>
            </a:extLst>
          </p:cNvPr>
          <p:cNvGrpSpPr/>
          <p:nvPr/>
        </p:nvGrpSpPr>
        <p:grpSpPr>
          <a:xfrm>
            <a:off x="495300" y="1789612"/>
            <a:ext cx="3632563" cy="3474739"/>
            <a:chOff x="495300" y="1789612"/>
            <a:chExt cx="3632563" cy="3474739"/>
          </a:xfrm>
        </p:grpSpPr>
        <p:pic>
          <p:nvPicPr>
            <p:cNvPr id="4" name="Picture 3">
              <a:extLst>
                <a:ext uri="{FF2B5EF4-FFF2-40B4-BE49-F238E27FC236}">
                  <a16:creationId xmlns:a16="http://schemas.microsoft.com/office/drawing/2014/main" id="{6D8B24E4-7334-AE50-72F3-E095EA760C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 y="1789612"/>
              <a:ext cx="3632563" cy="2421709"/>
            </a:xfrm>
            <a:prstGeom prst="rect">
              <a:avLst/>
            </a:prstGeom>
          </p:spPr>
        </p:pic>
        <p:sp>
          <p:nvSpPr>
            <p:cNvPr id="7" name="TextBox 6">
              <a:extLst>
                <a:ext uri="{FF2B5EF4-FFF2-40B4-BE49-F238E27FC236}">
                  <a16:creationId xmlns:a16="http://schemas.microsoft.com/office/drawing/2014/main" id="{AC676F6C-67A7-6B56-F0BC-5EA41FFF4B92}"/>
                </a:ext>
              </a:extLst>
            </p:cNvPr>
            <p:cNvSpPr txBox="1"/>
            <p:nvPr/>
          </p:nvSpPr>
          <p:spPr>
            <a:xfrm>
              <a:off x="495300" y="4310244"/>
              <a:ext cx="3632563" cy="954107"/>
            </a:xfrm>
            <a:prstGeom prst="rect">
              <a:avLst/>
            </a:prstGeom>
            <a:noFill/>
          </p:spPr>
          <p:txBody>
            <a:bodyPr wrap="square" rtlCol="0">
              <a:spAutoFit/>
            </a:bodyPr>
            <a:lstStyle/>
            <a:p>
              <a:pPr algn="ctr"/>
              <a:r>
                <a:rPr lang="en-US" sz="2800" dirty="0">
                  <a:solidFill>
                    <a:schemeClr val="bg1"/>
                  </a:solidFill>
                </a:rPr>
                <a:t>Good discussion about the possibilities</a:t>
              </a:r>
            </a:p>
          </p:txBody>
        </p:sp>
      </p:grpSp>
      <p:grpSp>
        <p:nvGrpSpPr>
          <p:cNvPr id="10" name="Group 9">
            <a:extLst>
              <a:ext uri="{FF2B5EF4-FFF2-40B4-BE49-F238E27FC236}">
                <a16:creationId xmlns:a16="http://schemas.microsoft.com/office/drawing/2014/main" id="{AF6C1387-7CFD-1616-66A4-19211CC571D6}"/>
              </a:ext>
            </a:extLst>
          </p:cNvPr>
          <p:cNvGrpSpPr/>
          <p:nvPr/>
        </p:nvGrpSpPr>
        <p:grpSpPr>
          <a:xfrm>
            <a:off x="4279717" y="1789612"/>
            <a:ext cx="3632563" cy="3043851"/>
            <a:chOff x="4279717" y="1789612"/>
            <a:chExt cx="3632563" cy="3043851"/>
          </a:xfrm>
        </p:grpSpPr>
        <p:pic>
          <p:nvPicPr>
            <p:cNvPr id="5" name="Picture 4">
              <a:extLst>
                <a:ext uri="{FF2B5EF4-FFF2-40B4-BE49-F238E27FC236}">
                  <a16:creationId xmlns:a16="http://schemas.microsoft.com/office/drawing/2014/main" id="{1F5938C5-675C-F13A-C024-898AF22570A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99078" y="1789612"/>
              <a:ext cx="3393843" cy="2421709"/>
            </a:xfrm>
            <a:prstGeom prst="rect">
              <a:avLst/>
            </a:prstGeom>
          </p:spPr>
        </p:pic>
        <p:sp>
          <p:nvSpPr>
            <p:cNvPr id="8" name="TextBox 7">
              <a:extLst>
                <a:ext uri="{FF2B5EF4-FFF2-40B4-BE49-F238E27FC236}">
                  <a16:creationId xmlns:a16="http://schemas.microsoft.com/office/drawing/2014/main" id="{EA1B9791-6DD5-7A01-0FC9-92B00F4C07F0}"/>
                </a:ext>
              </a:extLst>
            </p:cNvPr>
            <p:cNvSpPr txBox="1"/>
            <p:nvPr/>
          </p:nvSpPr>
          <p:spPr>
            <a:xfrm>
              <a:off x="4279717" y="4310243"/>
              <a:ext cx="3632563" cy="523220"/>
            </a:xfrm>
            <a:prstGeom prst="rect">
              <a:avLst/>
            </a:prstGeom>
            <a:noFill/>
          </p:spPr>
          <p:txBody>
            <a:bodyPr wrap="square" rtlCol="0">
              <a:spAutoFit/>
            </a:bodyPr>
            <a:lstStyle/>
            <a:p>
              <a:pPr algn="ctr"/>
              <a:r>
                <a:rPr lang="en-US" sz="2800" dirty="0">
                  <a:solidFill>
                    <a:schemeClr val="bg1"/>
                  </a:solidFill>
                </a:rPr>
                <a:t>Not bad, but not good</a:t>
              </a:r>
            </a:p>
          </p:txBody>
        </p:sp>
      </p:grpSp>
      <p:grpSp>
        <p:nvGrpSpPr>
          <p:cNvPr id="11" name="Group 10">
            <a:extLst>
              <a:ext uri="{FF2B5EF4-FFF2-40B4-BE49-F238E27FC236}">
                <a16:creationId xmlns:a16="http://schemas.microsoft.com/office/drawing/2014/main" id="{78058B8E-A8BB-577D-4E44-ED301CE9F259}"/>
              </a:ext>
            </a:extLst>
          </p:cNvPr>
          <p:cNvGrpSpPr/>
          <p:nvPr/>
        </p:nvGrpSpPr>
        <p:grpSpPr>
          <a:xfrm>
            <a:off x="8064134" y="1789611"/>
            <a:ext cx="3632563" cy="3474739"/>
            <a:chOff x="8064134" y="1789611"/>
            <a:chExt cx="3632563" cy="3474739"/>
          </a:xfrm>
        </p:grpSpPr>
        <p:pic>
          <p:nvPicPr>
            <p:cNvPr id="6" name="Picture 5">
              <a:extLst>
                <a:ext uri="{FF2B5EF4-FFF2-40B4-BE49-F238E27FC236}">
                  <a16:creationId xmlns:a16="http://schemas.microsoft.com/office/drawing/2014/main" id="{15F41418-C2D0-1C6C-197B-0A5E36F6614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064136" y="1789611"/>
              <a:ext cx="3393843" cy="2421709"/>
            </a:xfrm>
            <a:prstGeom prst="rect">
              <a:avLst/>
            </a:prstGeom>
          </p:spPr>
        </p:pic>
        <p:sp>
          <p:nvSpPr>
            <p:cNvPr id="9" name="TextBox 8">
              <a:extLst>
                <a:ext uri="{FF2B5EF4-FFF2-40B4-BE49-F238E27FC236}">
                  <a16:creationId xmlns:a16="http://schemas.microsoft.com/office/drawing/2014/main" id="{C67C952A-D201-EC30-1FD7-6C09C2510328}"/>
                </a:ext>
              </a:extLst>
            </p:cNvPr>
            <p:cNvSpPr txBox="1"/>
            <p:nvPr/>
          </p:nvSpPr>
          <p:spPr>
            <a:xfrm>
              <a:off x="8064134" y="4310243"/>
              <a:ext cx="3632563" cy="954107"/>
            </a:xfrm>
            <a:prstGeom prst="rect">
              <a:avLst/>
            </a:prstGeom>
            <a:noFill/>
          </p:spPr>
          <p:txBody>
            <a:bodyPr wrap="square" rtlCol="0">
              <a:spAutoFit/>
            </a:bodyPr>
            <a:lstStyle/>
            <a:p>
              <a:pPr algn="ctr"/>
              <a:r>
                <a:rPr lang="en-US" sz="2800" dirty="0">
                  <a:solidFill>
                    <a:schemeClr val="bg1"/>
                  </a:solidFill>
                </a:rPr>
                <a:t>Things starting to fall apart</a:t>
              </a:r>
            </a:p>
          </p:txBody>
        </p:sp>
      </p:grpSp>
    </p:spTree>
    <p:extLst>
      <p:ext uri="{BB962C8B-B14F-4D97-AF65-F5344CB8AC3E}">
        <p14:creationId xmlns:p14="http://schemas.microsoft.com/office/powerpoint/2010/main" val="64502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F6F1D-3E33-F0BE-B491-64BBD84DB85A}"/>
              </a:ext>
            </a:extLst>
          </p:cNvPr>
          <p:cNvSpPr>
            <a:spLocks noGrp="1"/>
          </p:cNvSpPr>
          <p:nvPr>
            <p:ph type="title"/>
          </p:nvPr>
        </p:nvSpPr>
        <p:spPr/>
        <p:txBody>
          <a:bodyPr/>
          <a:lstStyle/>
          <a:p>
            <a:r>
              <a:rPr lang="en-US" dirty="0"/>
              <a:t>What is conflict?</a:t>
            </a:r>
          </a:p>
        </p:txBody>
      </p:sp>
      <p:pic>
        <p:nvPicPr>
          <p:cNvPr id="10" name="Picture 9">
            <a:extLst>
              <a:ext uri="{FF2B5EF4-FFF2-40B4-BE49-F238E27FC236}">
                <a16:creationId xmlns:a16="http://schemas.microsoft.com/office/drawing/2014/main" id="{A435EE63-1E6D-EAF2-6F9F-1E6DCEADF4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427117"/>
            <a:ext cx="5338354" cy="4003766"/>
          </a:xfrm>
          <a:prstGeom prst="rect">
            <a:avLst/>
          </a:prstGeom>
        </p:spPr>
      </p:pic>
      <p:pic>
        <p:nvPicPr>
          <p:cNvPr id="11" name="Picture 10">
            <a:extLst>
              <a:ext uri="{FF2B5EF4-FFF2-40B4-BE49-F238E27FC236}">
                <a16:creationId xmlns:a16="http://schemas.microsoft.com/office/drawing/2014/main" id="{C420B92E-DBFA-7E20-936F-52EA2792C16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396446" y="1427117"/>
            <a:ext cx="5338354" cy="4003766"/>
          </a:xfrm>
          <a:prstGeom prst="rect">
            <a:avLst/>
          </a:prstGeom>
        </p:spPr>
      </p:pic>
      <p:sp>
        <p:nvSpPr>
          <p:cNvPr id="12" name="TextBox 11">
            <a:extLst>
              <a:ext uri="{FF2B5EF4-FFF2-40B4-BE49-F238E27FC236}">
                <a16:creationId xmlns:a16="http://schemas.microsoft.com/office/drawing/2014/main" id="{72D5C7D1-F1B7-A121-8939-3D3AC71860A9}"/>
              </a:ext>
            </a:extLst>
          </p:cNvPr>
          <p:cNvSpPr txBox="1"/>
          <p:nvPr/>
        </p:nvSpPr>
        <p:spPr>
          <a:xfrm>
            <a:off x="457200" y="5538768"/>
            <a:ext cx="5338354" cy="523220"/>
          </a:xfrm>
          <a:prstGeom prst="rect">
            <a:avLst/>
          </a:prstGeom>
          <a:noFill/>
        </p:spPr>
        <p:txBody>
          <a:bodyPr wrap="square" rtlCol="0">
            <a:spAutoFit/>
          </a:bodyPr>
          <a:lstStyle/>
          <a:p>
            <a:pPr algn="ctr"/>
            <a:r>
              <a:rPr lang="en-US" sz="2800" dirty="0">
                <a:solidFill>
                  <a:schemeClr val="bg1"/>
                </a:solidFill>
              </a:rPr>
              <a:t>Oh goodness, this cannot be good</a:t>
            </a:r>
          </a:p>
        </p:txBody>
      </p:sp>
      <p:sp>
        <p:nvSpPr>
          <p:cNvPr id="13" name="TextBox 12">
            <a:extLst>
              <a:ext uri="{FF2B5EF4-FFF2-40B4-BE49-F238E27FC236}">
                <a16:creationId xmlns:a16="http://schemas.microsoft.com/office/drawing/2014/main" id="{75D67F73-99FC-674D-0EF2-C1183B68F28A}"/>
              </a:ext>
            </a:extLst>
          </p:cNvPr>
          <p:cNvSpPr txBox="1"/>
          <p:nvPr/>
        </p:nvSpPr>
        <p:spPr>
          <a:xfrm>
            <a:off x="6396446" y="5535236"/>
            <a:ext cx="5338354" cy="523220"/>
          </a:xfrm>
          <a:prstGeom prst="rect">
            <a:avLst/>
          </a:prstGeom>
          <a:noFill/>
        </p:spPr>
        <p:txBody>
          <a:bodyPr wrap="square" rtlCol="0">
            <a:spAutoFit/>
          </a:bodyPr>
          <a:lstStyle/>
          <a:p>
            <a:pPr algn="ctr"/>
            <a:r>
              <a:rPr lang="en-US" sz="2800" dirty="0">
                <a:solidFill>
                  <a:schemeClr val="bg1"/>
                </a:solidFill>
              </a:rPr>
              <a:t>Now this is really serious</a:t>
            </a:r>
          </a:p>
        </p:txBody>
      </p:sp>
    </p:spTree>
    <p:extLst>
      <p:ext uri="{BB962C8B-B14F-4D97-AF65-F5344CB8AC3E}">
        <p14:creationId xmlns:p14="http://schemas.microsoft.com/office/powerpoint/2010/main" val="345237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67C882F-DEC0-CF87-2BF6-DF38782E1221}"/>
              </a:ext>
            </a:extLst>
          </p:cNvPr>
          <p:cNvSpPr/>
          <p:nvPr/>
        </p:nvSpPr>
        <p:spPr>
          <a:xfrm>
            <a:off x="7837714" y="3984171"/>
            <a:ext cx="1345475" cy="185492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4A1DDFC9-902E-965F-ED97-008B1DF492A4}"/>
              </a:ext>
            </a:extLst>
          </p:cNvPr>
          <p:cNvSpPr/>
          <p:nvPr/>
        </p:nvSpPr>
        <p:spPr>
          <a:xfrm>
            <a:off x="1641565" y="988421"/>
            <a:ext cx="2590801" cy="277368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F97DEC0-8258-9351-1B82-DE92A13ACC21}"/>
              </a:ext>
            </a:extLst>
          </p:cNvPr>
          <p:cNvSpPr/>
          <p:nvPr/>
        </p:nvSpPr>
        <p:spPr>
          <a:xfrm>
            <a:off x="2786742" y="3762102"/>
            <a:ext cx="2590801" cy="277368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8914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22" presetClass="entr" presetSubtype="1"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up)">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22" presetClass="entr" presetSubtype="1"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BE1E8BC-4FC5-4EB9-D6A9-245A8DCBB7DF}"/>
              </a:ext>
            </a:extLst>
          </p:cNvPr>
          <p:cNvGrpSpPr/>
          <p:nvPr/>
        </p:nvGrpSpPr>
        <p:grpSpPr>
          <a:xfrm>
            <a:off x="1015061" y="1065815"/>
            <a:ext cx="10161878" cy="4726369"/>
            <a:chOff x="596537" y="1065815"/>
            <a:chExt cx="10161878" cy="4726369"/>
          </a:xfrm>
        </p:grpSpPr>
        <p:pic>
          <p:nvPicPr>
            <p:cNvPr id="3" name="Picture 2">
              <a:extLst>
                <a:ext uri="{FF2B5EF4-FFF2-40B4-BE49-F238E27FC236}">
                  <a16:creationId xmlns:a16="http://schemas.microsoft.com/office/drawing/2014/main" id="{2CAB7A90-4474-69F6-83AA-7B6E2BD5CE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537" y="1065815"/>
              <a:ext cx="3779520" cy="4726369"/>
            </a:xfrm>
            <a:prstGeom prst="ellipse">
              <a:avLst/>
            </a:prstGeom>
            <a:ln>
              <a:noFill/>
            </a:ln>
            <a:effectLst>
              <a:softEdge rad="112500"/>
            </a:effectLst>
          </p:spPr>
        </p:pic>
        <p:grpSp>
          <p:nvGrpSpPr>
            <p:cNvPr id="6" name="Group 5">
              <a:extLst>
                <a:ext uri="{FF2B5EF4-FFF2-40B4-BE49-F238E27FC236}">
                  <a16:creationId xmlns:a16="http://schemas.microsoft.com/office/drawing/2014/main" id="{8D2ABE11-99D0-B2E4-6D54-E488B98AF683}"/>
                </a:ext>
              </a:extLst>
            </p:cNvPr>
            <p:cNvGrpSpPr/>
            <p:nvPr/>
          </p:nvGrpSpPr>
          <p:grpSpPr>
            <a:xfrm>
              <a:off x="4689565" y="1767005"/>
              <a:ext cx="6068850" cy="3323987"/>
              <a:chOff x="4689565" y="1532769"/>
              <a:chExt cx="6068850" cy="3323987"/>
            </a:xfrm>
          </p:grpSpPr>
          <p:sp>
            <p:nvSpPr>
              <p:cNvPr id="4" name="TextBox 3">
                <a:extLst>
                  <a:ext uri="{FF2B5EF4-FFF2-40B4-BE49-F238E27FC236}">
                    <a16:creationId xmlns:a16="http://schemas.microsoft.com/office/drawing/2014/main" id="{A773C201-A6D8-7438-6536-792D3C364CF8}"/>
                  </a:ext>
                </a:extLst>
              </p:cNvPr>
              <p:cNvSpPr txBox="1"/>
              <p:nvPr/>
            </p:nvSpPr>
            <p:spPr>
              <a:xfrm>
                <a:off x="4689565" y="1532769"/>
                <a:ext cx="6068850" cy="2800767"/>
              </a:xfrm>
              <a:prstGeom prst="rect">
                <a:avLst/>
              </a:prstGeom>
              <a:noFill/>
            </p:spPr>
            <p:txBody>
              <a:bodyPr wrap="square" rtlCol="0">
                <a:spAutoFit/>
              </a:bodyPr>
              <a:lstStyle/>
              <a:p>
                <a:r>
                  <a:rPr lang="en-US" sz="4400" dirty="0">
                    <a:solidFill>
                      <a:schemeClr val="bg1"/>
                    </a:solidFill>
                  </a:rPr>
                  <a:t>Peace is not the absence of conflict, </a:t>
                </a:r>
                <a:r>
                  <a:rPr lang="en-US" sz="4400" dirty="0">
                    <a:solidFill>
                      <a:srgbClr val="FFFF01"/>
                    </a:solidFill>
                  </a:rPr>
                  <a:t>it is the ability to handle conflict by peaceful means.</a:t>
                </a:r>
              </a:p>
            </p:txBody>
          </p:sp>
          <p:sp>
            <p:nvSpPr>
              <p:cNvPr id="5" name="TextBox 4">
                <a:extLst>
                  <a:ext uri="{FF2B5EF4-FFF2-40B4-BE49-F238E27FC236}">
                    <a16:creationId xmlns:a16="http://schemas.microsoft.com/office/drawing/2014/main" id="{D8C8C010-B88E-25F6-C5A2-9E0203E8F7A0}"/>
                  </a:ext>
                </a:extLst>
              </p:cNvPr>
              <p:cNvSpPr txBox="1"/>
              <p:nvPr/>
            </p:nvSpPr>
            <p:spPr>
              <a:xfrm>
                <a:off x="4689565" y="4333536"/>
                <a:ext cx="2164888" cy="523220"/>
              </a:xfrm>
              <a:prstGeom prst="rect">
                <a:avLst/>
              </a:prstGeom>
              <a:noFill/>
            </p:spPr>
            <p:txBody>
              <a:bodyPr wrap="none" rtlCol="0">
                <a:spAutoFit/>
              </a:bodyPr>
              <a:lstStyle/>
              <a:p>
                <a:r>
                  <a:rPr lang="en-US" sz="2800" dirty="0">
                    <a:solidFill>
                      <a:schemeClr val="bg1">
                        <a:lumMod val="65000"/>
                      </a:schemeClr>
                    </a:solidFill>
                  </a:rPr>
                  <a:t>Ronald Regan</a:t>
                </a:r>
              </a:p>
            </p:txBody>
          </p:sp>
        </p:grpSp>
      </p:grpSp>
    </p:spTree>
    <p:extLst>
      <p:ext uri="{BB962C8B-B14F-4D97-AF65-F5344CB8AC3E}">
        <p14:creationId xmlns:p14="http://schemas.microsoft.com/office/powerpoint/2010/main" val="1266778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1E42F-2240-A77E-8347-44E660055CB2}"/>
              </a:ext>
            </a:extLst>
          </p:cNvPr>
          <p:cNvSpPr>
            <a:spLocks noGrp="1"/>
          </p:cNvSpPr>
          <p:nvPr>
            <p:ph type="title"/>
          </p:nvPr>
        </p:nvSpPr>
        <p:spPr/>
        <p:txBody>
          <a:bodyPr/>
          <a:lstStyle/>
          <a:p>
            <a:r>
              <a:rPr lang="en-US" dirty="0"/>
              <a:t>Approaches to Conflict Resolution</a:t>
            </a:r>
          </a:p>
        </p:txBody>
      </p:sp>
      <p:sp>
        <p:nvSpPr>
          <p:cNvPr id="3" name="Text Placeholder 2">
            <a:extLst>
              <a:ext uri="{FF2B5EF4-FFF2-40B4-BE49-F238E27FC236}">
                <a16:creationId xmlns:a16="http://schemas.microsoft.com/office/drawing/2014/main" id="{BDCDA42A-30FE-8D87-B552-02B4F8831817}"/>
              </a:ext>
            </a:extLst>
          </p:cNvPr>
          <p:cNvSpPr>
            <a:spLocks noGrp="1"/>
          </p:cNvSpPr>
          <p:nvPr>
            <p:ph type="body" idx="1"/>
          </p:nvPr>
        </p:nvSpPr>
        <p:spPr/>
        <p:txBody>
          <a:bodyPr/>
          <a:lstStyle/>
          <a:p>
            <a:r>
              <a:rPr lang="en-US" dirty="0"/>
              <a:t>Secrets of Conflict Resolution</a:t>
            </a:r>
          </a:p>
        </p:txBody>
      </p:sp>
    </p:spTree>
    <p:extLst>
      <p:ext uri="{BB962C8B-B14F-4D97-AF65-F5344CB8AC3E}">
        <p14:creationId xmlns:p14="http://schemas.microsoft.com/office/powerpoint/2010/main" val="2804919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F8488E-E734-57CA-8A48-3731E5717E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498" y="0"/>
            <a:ext cx="10907004" cy="6858000"/>
          </a:xfrm>
          <a:prstGeom prst="rect">
            <a:avLst/>
          </a:prstGeom>
        </p:spPr>
      </p:pic>
    </p:spTree>
    <p:extLst>
      <p:ext uri="{BB962C8B-B14F-4D97-AF65-F5344CB8AC3E}">
        <p14:creationId xmlns:p14="http://schemas.microsoft.com/office/powerpoint/2010/main" val="3775221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ED543-AF7E-B804-0E46-629986F15000}"/>
              </a:ext>
            </a:extLst>
          </p:cNvPr>
          <p:cNvSpPr>
            <a:spLocks noGrp="1"/>
          </p:cNvSpPr>
          <p:nvPr>
            <p:ph type="title"/>
          </p:nvPr>
        </p:nvSpPr>
        <p:spPr>
          <a:xfrm>
            <a:off x="838200" y="2766218"/>
            <a:ext cx="10515600" cy="1325563"/>
          </a:xfrm>
        </p:spPr>
        <p:txBody>
          <a:bodyPr>
            <a:normAutofit fontScale="90000"/>
          </a:bodyPr>
          <a:lstStyle/>
          <a:p>
            <a:pPr algn="ctr"/>
            <a:r>
              <a:rPr lang="en-US" sz="10700" dirty="0"/>
              <a:t>Collaboration</a:t>
            </a:r>
            <a:endParaRPr lang="en-US" dirty="0"/>
          </a:p>
        </p:txBody>
      </p:sp>
    </p:spTree>
    <p:extLst>
      <p:ext uri="{BB962C8B-B14F-4D97-AF65-F5344CB8AC3E}">
        <p14:creationId xmlns:p14="http://schemas.microsoft.com/office/powerpoint/2010/main" val="1102840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2E039-7390-7151-D5F9-9F6A5D4C24F9}"/>
              </a:ext>
            </a:extLst>
          </p:cNvPr>
          <p:cNvSpPr>
            <a:spLocks noGrp="1"/>
          </p:cNvSpPr>
          <p:nvPr>
            <p:ph type="title"/>
          </p:nvPr>
        </p:nvSpPr>
        <p:spPr/>
        <p:txBody>
          <a:bodyPr/>
          <a:lstStyle/>
          <a:p>
            <a:r>
              <a:rPr lang="en-US" dirty="0"/>
              <a:t>Collaboration</a:t>
            </a:r>
          </a:p>
        </p:txBody>
      </p:sp>
      <p:sp>
        <p:nvSpPr>
          <p:cNvPr id="3" name="Rectangle: Rounded Corners 2">
            <a:extLst>
              <a:ext uri="{FF2B5EF4-FFF2-40B4-BE49-F238E27FC236}">
                <a16:creationId xmlns:a16="http://schemas.microsoft.com/office/drawing/2014/main" id="{CBD3F522-0688-C909-7CB4-2D17D10B9E1C}"/>
              </a:ext>
            </a:extLst>
          </p:cNvPr>
          <p:cNvSpPr/>
          <p:nvPr/>
        </p:nvSpPr>
        <p:spPr>
          <a:xfrm>
            <a:off x="759822" y="2078241"/>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Multiple viewpoints and insights from different perspectives</a:t>
            </a:r>
          </a:p>
        </p:txBody>
      </p:sp>
      <p:sp>
        <p:nvSpPr>
          <p:cNvPr id="4" name="Rectangle: Rounded Corners 3">
            <a:extLst>
              <a:ext uri="{FF2B5EF4-FFF2-40B4-BE49-F238E27FC236}">
                <a16:creationId xmlns:a16="http://schemas.microsoft.com/office/drawing/2014/main" id="{89CC26D8-9C9F-D54C-E4C6-82BB97C26AD0}"/>
              </a:ext>
            </a:extLst>
          </p:cNvPr>
          <p:cNvSpPr/>
          <p:nvPr/>
        </p:nvSpPr>
        <p:spPr>
          <a:xfrm>
            <a:off x="6914606" y="2078241"/>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Rational Problem Solving</a:t>
            </a:r>
          </a:p>
        </p:txBody>
      </p:sp>
      <p:sp>
        <p:nvSpPr>
          <p:cNvPr id="5" name="Rectangle: Rounded Corners 4">
            <a:extLst>
              <a:ext uri="{FF2B5EF4-FFF2-40B4-BE49-F238E27FC236}">
                <a16:creationId xmlns:a16="http://schemas.microsoft.com/office/drawing/2014/main" id="{467BE1BB-4453-6ADB-C71F-3F94EC5DC1D1}"/>
              </a:ext>
            </a:extLst>
          </p:cNvPr>
          <p:cNvSpPr/>
          <p:nvPr/>
        </p:nvSpPr>
        <p:spPr>
          <a:xfrm>
            <a:off x="759822" y="4341769"/>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Focusing on the issues</a:t>
            </a:r>
          </a:p>
        </p:txBody>
      </p:sp>
      <p:sp>
        <p:nvSpPr>
          <p:cNvPr id="6" name="Rectangle: Rounded Corners 5">
            <a:extLst>
              <a:ext uri="{FF2B5EF4-FFF2-40B4-BE49-F238E27FC236}">
                <a16:creationId xmlns:a16="http://schemas.microsoft.com/office/drawing/2014/main" id="{78AC4B74-47F7-90B9-58DE-BED28CF1A4A3}"/>
              </a:ext>
            </a:extLst>
          </p:cNvPr>
          <p:cNvSpPr/>
          <p:nvPr/>
        </p:nvSpPr>
        <p:spPr>
          <a:xfrm>
            <a:off x="4375064" y="4341769"/>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Looking at alternative approaches</a:t>
            </a:r>
          </a:p>
        </p:txBody>
      </p:sp>
      <p:sp>
        <p:nvSpPr>
          <p:cNvPr id="7" name="Rectangle: Rounded Corners 6">
            <a:extLst>
              <a:ext uri="{FF2B5EF4-FFF2-40B4-BE49-F238E27FC236}">
                <a16:creationId xmlns:a16="http://schemas.microsoft.com/office/drawing/2014/main" id="{07A67B46-4AC8-5DBE-9BE1-8E5CA7369BFE}"/>
              </a:ext>
            </a:extLst>
          </p:cNvPr>
          <p:cNvSpPr/>
          <p:nvPr/>
        </p:nvSpPr>
        <p:spPr>
          <a:xfrm>
            <a:off x="7990307" y="4341769"/>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Selecting best alternative</a:t>
            </a:r>
          </a:p>
        </p:txBody>
      </p:sp>
      <p:sp>
        <p:nvSpPr>
          <p:cNvPr id="9" name="Rectangle 8">
            <a:extLst>
              <a:ext uri="{FF2B5EF4-FFF2-40B4-BE49-F238E27FC236}">
                <a16:creationId xmlns:a16="http://schemas.microsoft.com/office/drawing/2014/main" id="{FB5AD18A-C3C5-C64B-2D84-10399BFD1023}"/>
              </a:ext>
            </a:extLst>
          </p:cNvPr>
          <p:cNvSpPr/>
          <p:nvPr/>
        </p:nvSpPr>
        <p:spPr>
          <a:xfrm>
            <a:off x="7469238" y="311371"/>
            <a:ext cx="3408305"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2">
                    <a:lumMod val="40000"/>
                    <a:lumOff val="60000"/>
                  </a:schemeClr>
                </a:solidFill>
              </a:rPr>
              <a:t>Win/Win</a:t>
            </a:r>
          </a:p>
        </p:txBody>
      </p:sp>
    </p:spTree>
    <p:extLst>
      <p:ext uri="{BB962C8B-B14F-4D97-AF65-F5344CB8AC3E}">
        <p14:creationId xmlns:p14="http://schemas.microsoft.com/office/powerpoint/2010/main" val="2421017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Consensus and commitment is important</a:t>
            </a:r>
          </a:p>
        </p:txBody>
      </p:sp>
    </p:spTree>
    <p:extLst>
      <p:ext uri="{BB962C8B-B14F-4D97-AF65-F5344CB8AC3E}">
        <p14:creationId xmlns:p14="http://schemas.microsoft.com/office/powerpoint/2010/main" val="5517939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Consensus and commitment is important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Collaborative environment</a:t>
            </a:r>
          </a:p>
        </p:txBody>
      </p:sp>
    </p:spTree>
    <p:extLst>
      <p:ext uri="{BB962C8B-B14F-4D97-AF65-F5344CB8AC3E}">
        <p14:creationId xmlns:p14="http://schemas.microsoft.com/office/powerpoint/2010/main" val="826718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Consensus and commitment is important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Collaborative environment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Address interest of multiple stakeholders</a:t>
            </a:r>
          </a:p>
        </p:txBody>
      </p:sp>
    </p:spTree>
    <p:extLst>
      <p:ext uri="{BB962C8B-B14F-4D97-AF65-F5344CB8AC3E}">
        <p14:creationId xmlns:p14="http://schemas.microsoft.com/office/powerpoint/2010/main" val="20395492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Consensus and commitment is important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Collaborative environment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Address interest of multiple stakeholders</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High level of trust is present</a:t>
            </a:r>
          </a:p>
        </p:txBody>
      </p:sp>
    </p:spTree>
    <p:extLst>
      <p:ext uri="{BB962C8B-B14F-4D97-AF65-F5344CB8AC3E}">
        <p14:creationId xmlns:p14="http://schemas.microsoft.com/office/powerpoint/2010/main" val="39856638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Consensus and commitment is important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Collaborative environment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Address interest of multiple stakeholders</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High level of trust is present</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Long-term relationship is important</a:t>
            </a:r>
          </a:p>
        </p:txBody>
      </p:sp>
    </p:spTree>
    <p:extLst>
      <p:ext uri="{BB962C8B-B14F-4D97-AF65-F5344CB8AC3E}">
        <p14:creationId xmlns:p14="http://schemas.microsoft.com/office/powerpoint/2010/main" val="4382191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Consensus and commitment is important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Collaborative environment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Address interest of multiple stakeholders</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High level of trust is present</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Long-term relationship is important</a:t>
            </a:r>
          </a:p>
        </p:txBody>
      </p:sp>
      <p:sp>
        <p:nvSpPr>
          <p:cNvPr id="10" name="Rectangle: Rounded Corners 9">
            <a:extLst>
              <a:ext uri="{FF2B5EF4-FFF2-40B4-BE49-F238E27FC236}">
                <a16:creationId xmlns:a16="http://schemas.microsoft.com/office/drawing/2014/main" id="{4CEB37CC-E49F-C0A5-6681-0D6EE08070EE}"/>
              </a:ext>
            </a:extLst>
          </p:cNvPr>
          <p:cNvSpPr/>
          <p:nvPr/>
        </p:nvSpPr>
        <p:spPr>
          <a:xfrm>
            <a:off x="7990307" y="3318512"/>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Work through hard feelings, animosity, etc.</a:t>
            </a:r>
          </a:p>
        </p:txBody>
      </p:sp>
    </p:spTree>
    <p:extLst>
      <p:ext uri="{BB962C8B-B14F-4D97-AF65-F5344CB8AC3E}">
        <p14:creationId xmlns:p14="http://schemas.microsoft.com/office/powerpoint/2010/main" val="34389574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Consensus and commitment is important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Collaborative environment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Address interest of multiple stakeholders</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High level of trust is present</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Long-term relationship is important</a:t>
            </a:r>
          </a:p>
        </p:txBody>
      </p:sp>
      <p:sp>
        <p:nvSpPr>
          <p:cNvPr id="10" name="Rectangle: Rounded Corners 9">
            <a:extLst>
              <a:ext uri="{FF2B5EF4-FFF2-40B4-BE49-F238E27FC236}">
                <a16:creationId xmlns:a16="http://schemas.microsoft.com/office/drawing/2014/main" id="{4CEB37CC-E49F-C0A5-6681-0D6EE08070EE}"/>
              </a:ext>
            </a:extLst>
          </p:cNvPr>
          <p:cNvSpPr/>
          <p:nvPr/>
        </p:nvSpPr>
        <p:spPr>
          <a:xfrm>
            <a:off x="7990307" y="3318512"/>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Work through hard feelings, animosity, etc.</a:t>
            </a:r>
          </a:p>
        </p:txBody>
      </p:sp>
      <p:sp>
        <p:nvSpPr>
          <p:cNvPr id="11" name="Rectangle: Rounded Corners 10">
            <a:extLst>
              <a:ext uri="{FF2B5EF4-FFF2-40B4-BE49-F238E27FC236}">
                <a16:creationId xmlns:a16="http://schemas.microsoft.com/office/drawing/2014/main" id="{17BB86A0-D09D-384C-A56B-A19CDFC080CE}"/>
              </a:ext>
            </a:extLst>
          </p:cNvPr>
          <p:cNvSpPr/>
          <p:nvPr/>
        </p:nvSpPr>
        <p:spPr>
          <a:xfrm>
            <a:off x="4375064" y="481638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 not want full responsibility</a:t>
            </a:r>
          </a:p>
        </p:txBody>
      </p:sp>
    </p:spTree>
    <p:extLst>
      <p:ext uri="{BB962C8B-B14F-4D97-AF65-F5344CB8AC3E}">
        <p14:creationId xmlns:p14="http://schemas.microsoft.com/office/powerpoint/2010/main" val="7730850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Solves the actual problem</a:t>
            </a:r>
          </a:p>
        </p:txBody>
      </p:sp>
    </p:spTree>
    <p:extLst>
      <p:ext uri="{BB962C8B-B14F-4D97-AF65-F5344CB8AC3E}">
        <p14:creationId xmlns:p14="http://schemas.microsoft.com/office/powerpoint/2010/main" val="423268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5A19F-E143-02C0-6CFE-C06BF3A42A47}"/>
              </a:ext>
            </a:extLst>
          </p:cNvPr>
          <p:cNvSpPr txBox="1">
            <a:spLocks/>
          </p:cNvSpPr>
          <p:nvPr/>
        </p:nvSpPr>
        <p:spPr>
          <a:xfrm>
            <a:off x="278362" y="247594"/>
            <a:ext cx="11617629" cy="67236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dirty="0"/>
              <a:t>Who is Chad Green</a:t>
            </a:r>
          </a:p>
        </p:txBody>
      </p:sp>
      <p:pic>
        <p:nvPicPr>
          <p:cNvPr id="3" name="Picture 2">
            <a:extLst>
              <a:ext uri="{FF2B5EF4-FFF2-40B4-BE49-F238E27FC236}">
                <a16:creationId xmlns:a16="http://schemas.microsoft.com/office/drawing/2014/main" id="{609A9C21-1A43-0BD0-10A2-ED56CA9573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55CB7E43-E621-BEBB-DFCC-F1B811FA30CD}"/>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chadgreen@chadgreen.com</a:t>
            </a:r>
          </a:p>
          <a:p>
            <a:pPr marL="0" indent="0">
              <a:buFont typeface="Arial" panose="020B0604020202020204" pitchFamily="34" charset="0"/>
              <a:buNone/>
            </a:pPr>
            <a:r>
              <a:rPr lang="en-US" sz="4000" dirty="0"/>
              <a:t>TaleLearnCode</a:t>
            </a:r>
          </a:p>
          <a:p>
            <a:pPr marL="0" indent="0">
              <a:buFont typeface="Arial" panose="020B0604020202020204" pitchFamily="34" charset="0"/>
              <a:buNone/>
            </a:pPr>
            <a:r>
              <a:rPr lang="en-US" sz="4000" dirty="0"/>
              <a:t>ChadGreen.com</a:t>
            </a:r>
          </a:p>
          <a:p>
            <a:pPr marL="0" indent="0">
              <a:buFont typeface="Arial" panose="020B0604020202020204" pitchFamily="34" charset="0"/>
              <a:buNone/>
            </a:pPr>
            <a:r>
              <a:rPr lang="en-US" sz="4000" dirty="0" err="1"/>
              <a:t>ChadGreen</a:t>
            </a:r>
            <a:r>
              <a:rPr lang="en-US" sz="4000" dirty="0"/>
              <a:t> &amp; TaleLearnCode</a:t>
            </a:r>
          </a:p>
          <a:p>
            <a:pPr marL="0" indent="0">
              <a:buFont typeface="Arial" panose="020B0604020202020204" pitchFamily="34" charse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BA0FAEAF-0CF4-36EA-D58A-E11B9C14C44B}"/>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757DA29B-1BB6-01EC-BBB0-0C1F06B38062}"/>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5D6FC772-5479-DCA3-F303-05FBB5EE8345}"/>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5F287EE3-2989-11BA-4346-25778AFE6454}"/>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3E3A6DA0-DD5A-793C-D9C9-C988DC71E083}"/>
              </a:ext>
            </a:extLst>
          </p:cNvPr>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pic>
        <p:nvPicPr>
          <p:cNvPr id="19" name="Picture 18">
            <a:extLst>
              <a:ext uri="{FF2B5EF4-FFF2-40B4-BE49-F238E27FC236}">
                <a16:creationId xmlns:a16="http://schemas.microsoft.com/office/drawing/2014/main" id="{25593D5E-FC45-4CF0-DA43-C6F02C924DE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0524" y="5136438"/>
            <a:ext cx="2289053" cy="923546"/>
          </a:xfrm>
          <a:prstGeom prst="rect">
            <a:avLst/>
          </a:prstGeom>
        </p:spPr>
      </p:pic>
    </p:spTree>
    <p:extLst>
      <p:ext uri="{BB962C8B-B14F-4D97-AF65-F5344CB8AC3E}">
        <p14:creationId xmlns:p14="http://schemas.microsoft.com/office/powerpoint/2010/main" val="12679096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Solves the actual problem</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Win-Win Outcome</a:t>
            </a:r>
          </a:p>
        </p:txBody>
      </p:sp>
    </p:spTree>
    <p:extLst>
      <p:ext uri="{BB962C8B-B14F-4D97-AF65-F5344CB8AC3E}">
        <p14:creationId xmlns:p14="http://schemas.microsoft.com/office/powerpoint/2010/main" val="15112968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Solves the actual problem</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Win-Win Outcome</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Reinforces mutual trust and respect</a:t>
            </a:r>
          </a:p>
        </p:txBody>
      </p:sp>
    </p:spTree>
    <p:extLst>
      <p:ext uri="{BB962C8B-B14F-4D97-AF65-F5344CB8AC3E}">
        <p14:creationId xmlns:p14="http://schemas.microsoft.com/office/powerpoint/2010/main" val="41403189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Solves the actual problem</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Win-Win Outcome</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Reinforces mutual trust and respect</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Foundation for effective collaboration</a:t>
            </a:r>
          </a:p>
        </p:txBody>
      </p:sp>
    </p:spTree>
    <p:extLst>
      <p:ext uri="{BB962C8B-B14F-4D97-AF65-F5344CB8AC3E}">
        <p14:creationId xmlns:p14="http://schemas.microsoft.com/office/powerpoint/2010/main" val="30813712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Solves the actual problem</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Win-Win Outcome</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Reinforces mutual trust and respect</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Foundation for effective collaboration</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Shared Responsibility</a:t>
            </a:r>
          </a:p>
        </p:txBody>
      </p:sp>
    </p:spTree>
    <p:extLst>
      <p:ext uri="{BB962C8B-B14F-4D97-AF65-F5344CB8AC3E}">
        <p14:creationId xmlns:p14="http://schemas.microsoft.com/office/powerpoint/2010/main" val="671654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Solves the actual problem</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Win-Win Outcome</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Reinforces mutual trust and respect</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Foundation for effective collaboration</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Shared Responsibility</a:t>
            </a:r>
          </a:p>
        </p:txBody>
      </p:sp>
      <p:sp>
        <p:nvSpPr>
          <p:cNvPr id="10" name="Rectangle: Rounded Corners 9">
            <a:extLst>
              <a:ext uri="{FF2B5EF4-FFF2-40B4-BE49-F238E27FC236}">
                <a16:creationId xmlns:a16="http://schemas.microsoft.com/office/drawing/2014/main" id="{4CEB37CC-E49F-C0A5-6681-0D6EE08070EE}"/>
              </a:ext>
            </a:extLst>
          </p:cNvPr>
          <p:cNvSpPr/>
          <p:nvPr/>
        </p:nvSpPr>
        <p:spPr>
          <a:xfrm>
            <a:off x="7990307" y="3318512"/>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Earn the reputation of good negotiator</a:t>
            </a:r>
          </a:p>
        </p:txBody>
      </p:sp>
    </p:spTree>
    <p:extLst>
      <p:ext uri="{BB962C8B-B14F-4D97-AF65-F5344CB8AC3E}">
        <p14:creationId xmlns:p14="http://schemas.microsoft.com/office/powerpoint/2010/main" val="36665515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Solves the actual problem</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Win-Win Outcome</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Reinforces mutual trust and respect</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Foundation for effective collaboration</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Shared Responsibility</a:t>
            </a:r>
          </a:p>
        </p:txBody>
      </p:sp>
      <p:sp>
        <p:nvSpPr>
          <p:cNvPr id="10" name="Rectangle: Rounded Corners 9">
            <a:extLst>
              <a:ext uri="{FF2B5EF4-FFF2-40B4-BE49-F238E27FC236}">
                <a16:creationId xmlns:a16="http://schemas.microsoft.com/office/drawing/2014/main" id="{4CEB37CC-E49F-C0A5-6681-0D6EE08070EE}"/>
              </a:ext>
            </a:extLst>
          </p:cNvPr>
          <p:cNvSpPr/>
          <p:nvPr/>
        </p:nvSpPr>
        <p:spPr>
          <a:xfrm>
            <a:off x="7990307" y="3318512"/>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Earn the reputation of good negotiator</a:t>
            </a:r>
          </a:p>
        </p:txBody>
      </p:sp>
      <p:sp>
        <p:nvSpPr>
          <p:cNvPr id="11" name="Rectangle: Rounded Corners 10">
            <a:extLst>
              <a:ext uri="{FF2B5EF4-FFF2-40B4-BE49-F238E27FC236}">
                <a16:creationId xmlns:a16="http://schemas.microsoft.com/office/drawing/2014/main" id="{17BB86A0-D09D-384C-A56B-A19CDFC080CE}"/>
              </a:ext>
            </a:extLst>
          </p:cNvPr>
          <p:cNvSpPr/>
          <p:nvPr/>
        </p:nvSpPr>
        <p:spPr>
          <a:xfrm>
            <a:off x="4375064" y="481638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Outcome is less stressful</a:t>
            </a:r>
          </a:p>
        </p:txBody>
      </p:sp>
    </p:spTree>
    <p:extLst>
      <p:ext uri="{BB962C8B-B14F-4D97-AF65-F5344CB8AC3E}">
        <p14:creationId xmlns:p14="http://schemas.microsoft.com/office/powerpoint/2010/main" val="15388445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Requires commitment from all parties</a:t>
            </a:r>
          </a:p>
        </p:txBody>
      </p:sp>
    </p:spTree>
    <p:extLst>
      <p:ext uri="{BB962C8B-B14F-4D97-AF65-F5344CB8AC3E}">
        <p14:creationId xmlns:p14="http://schemas.microsoft.com/office/powerpoint/2010/main" val="37561317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Requires commitment from all parties</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May require more effort and time</a:t>
            </a:r>
          </a:p>
        </p:txBody>
      </p:sp>
    </p:spTree>
    <p:extLst>
      <p:ext uri="{BB962C8B-B14F-4D97-AF65-F5344CB8AC3E}">
        <p14:creationId xmlns:p14="http://schemas.microsoft.com/office/powerpoint/2010/main" val="27873223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Requires commitment from all parties</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May require more effort and time</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499906"/>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Not practical when timing is critical</a:t>
            </a:r>
          </a:p>
        </p:txBody>
      </p:sp>
    </p:spTree>
    <p:extLst>
      <p:ext uri="{BB962C8B-B14F-4D97-AF65-F5344CB8AC3E}">
        <p14:creationId xmlns:p14="http://schemas.microsoft.com/office/powerpoint/2010/main" val="38030012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Collaboration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Requires commitment from all parties</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May require more effort and time</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499906"/>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Not practical when timing is critical</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997781"/>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Must continue collaborative efforts</a:t>
            </a:r>
          </a:p>
        </p:txBody>
      </p:sp>
    </p:spTree>
    <p:extLst>
      <p:ext uri="{BB962C8B-B14F-4D97-AF65-F5344CB8AC3E}">
        <p14:creationId xmlns:p14="http://schemas.microsoft.com/office/powerpoint/2010/main" val="61627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FE189-344D-4F88-9F19-D34ACFD828C5}"/>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A07FE971-CD02-EFA5-6C7D-289C2072212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41471" y="1825625"/>
            <a:ext cx="8109057" cy="4351338"/>
          </a:xfrm>
        </p:spPr>
      </p:pic>
    </p:spTree>
    <p:extLst>
      <p:ext uri="{BB962C8B-B14F-4D97-AF65-F5344CB8AC3E}">
        <p14:creationId xmlns:p14="http://schemas.microsoft.com/office/powerpoint/2010/main" val="24145667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ED543-AF7E-B804-0E46-629986F15000}"/>
              </a:ext>
            </a:extLst>
          </p:cNvPr>
          <p:cNvSpPr>
            <a:spLocks noGrp="1"/>
          </p:cNvSpPr>
          <p:nvPr>
            <p:ph type="title"/>
          </p:nvPr>
        </p:nvSpPr>
        <p:spPr>
          <a:xfrm>
            <a:off x="838200" y="2766218"/>
            <a:ext cx="10515600" cy="1325563"/>
          </a:xfrm>
        </p:spPr>
        <p:txBody>
          <a:bodyPr>
            <a:normAutofit fontScale="90000"/>
          </a:bodyPr>
          <a:lstStyle/>
          <a:p>
            <a:pPr algn="ctr"/>
            <a:r>
              <a:rPr lang="en-US" sz="10700" dirty="0"/>
              <a:t>Compromise</a:t>
            </a:r>
            <a:endParaRPr lang="en-US" dirty="0"/>
          </a:p>
        </p:txBody>
      </p:sp>
    </p:spTree>
    <p:extLst>
      <p:ext uri="{BB962C8B-B14F-4D97-AF65-F5344CB8AC3E}">
        <p14:creationId xmlns:p14="http://schemas.microsoft.com/office/powerpoint/2010/main" val="37670731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2E039-7390-7151-D5F9-9F6A5D4C24F9}"/>
              </a:ext>
            </a:extLst>
          </p:cNvPr>
          <p:cNvSpPr>
            <a:spLocks noGrp="1"/>
          </p:cNvSpPr>
          <p:nvPr>
            <p:ph type="title"/>
          </p:nvPr>
        </p:nvSpPr>
        <p:spPr/>
        <p:txBody>
          <a:bodyPr/>
          <a:lstStyle/>
          <a:p>
            <a:r>
              <a:rPr lang="en-US" dirty="0"/>
              <a:t>Compromise</a:t>
            </a:r>
          </a:p>
        </p:txBody>
      </p:sp>
      <p:sp>
        <p:nvSpPr>
          <p:cNvPr id="3" name="Rectangle: Rounded Corners 2">
            <a:extLst>
              <a:ext uri="{FF2B5EF4-FFF2-40B4-BE49-F238E27FC236}">
                <a16:creationId xmlns:a16="http://schemas.microsoft.com/office/drawing/2014/main" id="{CBD3F522-0688-C909-7CB4-2D17D10B9E1C}"/>
              </a:ext>
            </a:extLst>
          </p:cNvPr>
          <p:cNvSpPr/>
          <p:nvPr/>
        </p:nvSpPr>
        <p:spPr>
          <a:xfrm>
            <a:off x="3837214" y="1980270"/>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Bargain to reach a mutually acceptable solution</a:t>
            </a:r>
          </a:p>
        </p:txBody>
      </p:sp>
      <p:sp>
        <p:nvSpPr>
          <p:cNvPr id="9" name="Rectangle 8">
            <a:extLst>
              <a:ext uri="{FF2B5EF4-FFF2-40B4-BE49-F238E27FC236}">
                <a16:creationId xmlns:a16="http://schemas.microsoft.com/office/drawing/2014/main" id="{FB5AD18A-C3C5-C64B-2D84-10399BFD1023}"/>
              </a:ext>
            </a:extLst>
          </p:cNvPr>
          <p:cNvSpPr/>
          <p:nvPr/>
        </p:nvSpPr>
        <p:spPr>
          <a:xfrm>
            <a:off x="4244370" y="4125725"/>
            <a:ext cx="3703258"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2">
                    <a:lumMod val="40000"/>
                    <a:lumOff val="60000"/>
                  </a:schemeClr>
                </a:solidFill>
              </a:rPr>
              <a:t>Lose/Lose</a:t>
            </a:r>
          </a:p>
        </p:txBody>
      </p:sp>
    </p:spTree>
    <p:extLst>
      <p:ext uri="{BB962C8B-B14F-4D97-AF65-F5344CB8AC3E}">
        <p14:creationId xmlns:p14="http://schemas.microsoft.com/office/powerpoint/2010/main" val="1509545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 parties need to win</a:t>
            </a:r>
          </a:p>
        </p:txBody>
      </p:sp>
    </p:spTree>
    <p:extLst>
      <p:ext uri="{BB962C8B-B14F-4D97-AF65-F5344CB8AC3E}">
        <p14:creationId xmlns:p14="http://schemas.microsoft.com/office/powerpoint/2010/main" val="8670990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 parties need to win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Goals are moderately important</a:t>
            </a:r>
          </a:p>
        </p:txBody>
      </p:sp>
    </p:spTree>
    <p:extLst>
      <p:ext uri="{BB962C8B-B14F-4D97-AF65-F5344CB8AC3E}">
        <p14:creationId xmlns:p14="http://schemas.microsoft.com/office/powerpoint/2010/main" val="5052775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 parties need to win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Goals are moderately important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303964"/>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Temporary settlement on complex issues</a:t>
            </a:r>
          </a:p>
        </p:txBody>
      </p:sp>
    </p:spTree>
    <p:extLst>
      <p:ext uri="{BB962C8B-B14F-4D97-AF65-F5344CB8AC3E}">
        <p14:creationId xmlns:p14="http://schemas.microsoft.com/office/powerpoint/2010/main" val="32526820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 parties need to win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Goals are moderately important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303964"/>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Temporary settlement on complex issues</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801839"/>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Expedient solutions on important issues</a:t>
            </a:r>
          </a:p>
        </p:txBody>
      </p:sp>
    </p:spTree>
    <p:extLst>
      <p:ext uri="{BB962C8B-B14F-4D97-AF65-F5344CB8AC3E}">
        <p14:creationId xmlns:p14="http://schemas.microsoft.com/office/powerpoint/2010/main" val="31009426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 parties need to win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Goals are moderately important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303964"/>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Temporary settlement on complex issues</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801839"/>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Expedient solutions on important issues</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801839"/>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Involved parties do not know each other</a:t>
            </a:r>
          </a:p>
        </p:txBody>
      </p:sp>
    </p:spTree>
    <p:extLst>
      <p:ext uri="{BB962C8B-B14F-4D97-AF65-F5344CB8AC3E}">
        <p14:creationId xmlns:p14="http://schemas.microsoft.com/office/powerpoint/2010/main" val="23855734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 parties need to win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303964"/>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Goals are moderately important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303964"/>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Temporary settlement on complex issues</a:t>
            </a:r>
          </a:p>
        </p:txBody>
      </p:sp>
      <p:sp>
        <p:nvSpPr>
          <p:cNvPr id="8" name="Rectangle: Rounded Corners 7">
            <a:extLst>
              <a:ext uri="{FF2B5EF4-FFF2-40B4-BE49-F238E27FC236}">
                <a16:creationId xmlns:a16="http://schemas.microsoft.com/office/drawing/2014/main" id="{38B020C8-8003-9367-2A0D-A150DC6CE6A5}"/>
              </a:ext>
            </a:extLst>
          </p:cNvPr>
          <p:cNvSpPr/>
          <p:nvPr/>
        </p:nvSpPr>
        <p:spPr>
          <a:xfrm>
            <a:off x="759822" y="3801839"/>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Expedient solutions on important issues</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801839"/>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Involved parties do not know each other</a:t>
            </a:r>
          </a:p>
        </p:txBody>
      </p:sp>
      <p:sp>
        <p:nvSpPr>
          <p:cNvPr id="10" name="Rectangle: Rounded Corners 9">
            <a:extLst>
              <a:ext uri="{FF2B5EF4-FFF2-40B4-BE49-F238E27FC236}">
                <a16:creationId xmlns:a16="http://schemas.microsoft.com/office/drawing/2014/main" id="{4CEB37CC-E49F-C0A5-6681-0D6EE08070EE}"/>
              </a:ext>
            </a:extLst>
          </p:cNvPr>
          <p:cNvSpPr/>
          <p:nvPr/>
        </p:nvSpPr>
        <p:spPr>
          <a:xfrm>
            <a:off x="7990307" y="3801839"/>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When collaboration or forcing does not work</a:t>
            </a:r>
          </a:p>
        </p:txBody>
      </p:sp>
    </p:spTree>
    <p:extLst>
      <p:ext uri="{BB962C8B-B14F-4D97-AF65-F5344CB8AC3E}">
        <p14:creationId xmlns:p14="http://schemas.microsoft.com/office/powerpoint/2010/main" val="20487922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Faster issue resolution</a:t>
            </a:r>
          </a:p>
        </p:txBody>
      </p:sp>
    </p:spTree>
    <p:extLst>
      <p:ext uri="{BB962C8B-B14F-4D97-AF65-F5344CB8AC3E}">
        <p14:creationId xmlns:p14="http://schemas.microsoft.com/office/powerpoint/2010/main" val="19684631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Faster issue resolution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Provides a temporary solution</a:t>
            </a:r>
          </a:p>
        </p:txBody>
      </p:sp>
    </p:spTree>
    <p:extLst>
      <p:ext uri="{BB962C8B-B14F-4D97-AF65-F5344CB8AC3E}">
        <p14:creationId xmlns:p14="http://schemas.microsoft.com/office/powerpoint/2010/main" val="1378062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ECB201-A86D-3B8C-817B-8C25B33AD99D}"/>
              </a:ext>
            </a:extLst>
          </p:cNvPr>
          <p:cNvSpPr/>
          <p:nvPr/>
        </p:nvSpPr>
        <p:spPr>
          <a:xfrm>
            <a:off x="1230086" y="1556657"/>
            <a:ext cx="9655628" cy="4778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1355CC4-7A2E-1596-0081-A25F9ADF31A0}"/>
              </a:ext>
            </a:extLst>
          </p:cNvPr>
          <p:cNvSpPr>
            <a:spLocks noGrp="1"/>
          </p:cNvSpPr>
          <p:nvPr>
            <p:ph type="title"/>
          </p:nvPr>
        </p:nvSpPr>
        <p:spPr/>
        <p:txBody>
          <a:bodyPr/>
          <a:lstStyle/>
          <a:p>
            <a:r>
              <a:rPr lang="en-US" dirty="0"/>
              <a:t>What is Conflict Resolution</a:t>
            </a:r>
          </a:p>
        </p:txBody>
      </p:sp>
      <p:pic>
        <p:nvPicPr>
          <p:cNvPr id="10" name="Picture 9">
            <a:extLst>
              <a:ext uri="{FF2B5EF4-FFF2-40B4-BE49-F238E27FC236}">
                <a16:creationId xmlns:a16="http://schemas.microsoft.com/office/drawing/2014/main" id="{0888BFF8-DB0F-2C7C-6720-0CBC37BB66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1714" y="1598452"/>
            <a:ext cx="9428571" cy="4695238"/>
          </a:xfrm>
          <a:prstGeom prst="rect">
            <a:avLst/>
          </a:prstGeom>
        </p:spPr>
      </p:pic>
    </p:spTree>
    <p:extLst>
      <p:ext uri="{BB962C8B-B14F-4D97-AF65-F5344CB8AC3E}">
        <p14:creationId xmlns:p14="http://schemas.microsoft.com/office/powerpoint/2010/main" val="19111462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Faster issue resolution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Provides a temporary solution</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708912"/>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Lowers tension and stress</a:t>
            </a:r>
          </a:p>
        </p:txBody>
      </p:sp>
    </p:spTree>
    <p:extLst>
      <p:ext uri="{BB962C8B-B14F-4D97-AF65-F5344CB8AC3E}">
        <p14:creationId xmlns:p14="http://schemas.microsoft.com/office/powerpoint/2010/main" val="33763765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 parties are not satisfied</a:t>
            </a:r>
          </a:p>
        </p:txBody>
      </p:sp>
    </p:spTree>
    <p:extLst>
      <p:ext uri="{BB962C8B-B14F-4D97-AF65-F5344CB8AC3E}">
        <p14:creationId xmlns:p14="http://schemas.microsoft.com/office/powerpoint/2010/main" val="11393585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 parties are not satisfied</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Does not build trust</a:t>
            </a:r>
          </a:p>
        </p:txBody>
      </p:sp>
    </p:spTree>
    <p:extLst>
      <p:ext uri="{BB962C8B-B14F-4D97-AF65-F5344CB8AC3E}">
        <p14:creationId xmlns:p14="http://schemas.microsoft.com/office/powerpoint/2010/main" val="1304190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Compromise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Both parties are not satisfied</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7089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Does not build trust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708912"/>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Close monitoring and control</a:t>
            </a:r>
          </a:p>
        </p:txBody>
      </p:sp>
    </p:spTree>
    <p:extLst>
      <p:ext uri="{BB962C8B-B14F-4D97-AF65-F5344CB8AC3E}">
        <p14:creationId xmlns:p14="http://schemas.microsoft.com/office/powerpoint/2010/main" val="26880092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ED543-AF7E-B804-0E46-629986F15000}"/>
              </a:ext>
            </a:extLst>
          </p:cNvPr>
          <p:cNvSpPr>
            <a:spLocks noGrp="1"/>
          </p:cNvSpPr>
          <p:nvPr>
            <p:ph type="title"/>
          </p:nvPr>
        </p:nvSpPr>
        <p:spPr>
          <a:xfrm>
            <a:off x="662940" y="2766218"/>
            <a:ext cx="10866120" cy="1325563"/>
          </a:xfrm>
        </p:spPr>
        <p:txBody>
          <a:bodyPr>
            <a:normAutofit fontScale="90000"/>
          </a:bodyPr>
          <a:lstStyle/>
          <a:p>
            <a:pPr algn="ctr"/>
            <a:r>
              <a:rPr lang="en-US" sz="10700" dirty="0"/>
              <a:t>Accommodation</a:t>
            </a:r>
            <a:endParaRPr lang="en-US" dirty="0"/>
          </a:p>
        </p:txBody>
      </p:sp>
    </p:spTree>
    <p:extLst>
      <p:ext uri="{BB962C8B-B14F-4D97-AF65-F5344CB8AC3E}">
        <p14:creationId xmlns:p14="http://schemas.microsoft.com/office/powerpoint/2010/main" val="30113678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2E039-7390-7151-D5F9-9F6A5D4C24F9}"/>
              </a:ext>
            </a:extLst>
          </p:cNvPr>
          <p:cNvSpPr>
            <a:spLocks noGrp="1"/>
          </p:cNvSpPr>
          <p:nvPr>
            <p:ph type="title"/>
          </p:nvPr>
        </p:nvSpPr>
        <p:spPr/>
        <p:txBody>
          <a:bodyPr/>
          <a:lstStyle/>
          <a:p>
            <a:r>
              <a:rPr lang="en-US" dirty="0"/>
              <a:t>Accommodation</a:t>
            </a:r>
          </a:p>
        </p:txBody>
      </p:sp>
      <p:sp>
        <p:nvSpPr>
          <p:cNvPr id="3" name="Rectangle: Rounded Corners 2">
            <a:extLst>
              <a:ext uri="{FF2B5EF4-FFF2-40B4-BE49-F238E27FC236}">
                <a16:creationId xmlns:a16="http://schemas.microsoft.com/office/drawing/2014/main" id="{CBD3F522-0688-C909-7CB4-2D17D10B9E1C}"/>
              </a:ext>
            </a:extLst>
          </p:cNvPr>
          <p:cNvSpPr/>
          <p:nvPr/>
        </p:nvSpPr>
        <p:spPr>
          <a:xfrm>
            <a:off x="759822" y="2078241"/>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Areas of agreement are emphasized</a:t>
            </a:r>
          </a:p>
        </p:txBody>
      </p:sp>
      <p:sp>
        <p:nvSpPr>
          <p:cNvPr id="4" name="Rectangle: Rounded Corners 3">
            <a:extLst>
              <a:ext uri="{FF2B5EF4-FFF2-40B4-BE49-F238E27FC236}">
                <a16:creationId xmlns:a16="http://schemas.microsoft.com/office/drawing/2014/main" id="{89CC26D8-9C9F-D54C-E4C6-82BB97C26AD0}"/>
              </a:ext>
            </a:extLst>
          </p:cNvPr>
          <p:cNvSpPr/>
          <p:nvPr/>
        </p:nvSpPr>
        <p:spPr>
          <a:xfrm>
            <a:off x="6914606" y="2078241"/>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Areas of disagreement are downplayed</a:t>
            </a:r>
          </a:p>
        </p:txBody>
      </p:sp>
      <p:sp>
        <p:nvSpPr>
          <p:cNvPr id="9" name="Rectangle 8">
            <a:extLst>
              <a:ext uri="{FF2B5EF4-FFF2-40B4-BE49-F238E27FC236}">
                <a16:creationId xmlns:a16="http://schemas.microsoft.com/office/drawing/2014/main" id="{FB5AD18A-C3C5-C64B-2D84-10399BFD1023}"/>
              </a:ext>
            </a:extLst>
          </p:cNvPr>
          <p:cNvSpPr/>
          <p:nvPr/>
        </p:nvSpPr>
        <p:spPr>
          <a:xfrm>
            <a:off x="4318109" y="4452297"/>
            <a:ext cx="3555782"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2">
                    <a:lumMod val="40000"/>
                    <a:lumOff val="60000"/>
                  </a:schemeClr>
                </a:solidFill>
              </a:rPr>
              <a:t>Lose/Win</a:t>
            </a:r>
          </a:p>
        </p:txBody>
      </p:sp>
    </p:spTree>
    <p:extLst>
      <p:ext uri="{BB962C8B-B14F-4D97-AF65-F5344CB8AC3E}">
        <p14:creationId xmlns:p14="http://schemas.microsoft.com/office/powerpoint/2010/main" val="1798981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err="1"/>
              <a:t>Accomodation</a:t>
            </a:r>
            <a:r>
              <a:rPr lang="en-US" dirty="0"/>
              <a:t>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Provide a temporary relief or buy time</a:t>
            </a:r>
          </a:p>
        </p:txBody>
      </p:sp>
    </p:spTree>
    <p:extLst>
      <p:ext uri="{BB962C8B-B14F-4D97-AF65-F5344CB8AC3E}">
        <p14:creationId xmlns:p14="http://schemas.microsoft.com/office/powerpoint/2010/main" val="35055541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err="1"/>
              <a:t>Accomodation</a:t>
            </a:r>
            <a:r>
              <a:rPr lang="en-US" dirty="0"/>
              <a:t>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Provide a temporary relief or buy time</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Issue not as important to you</a:t>
            </a:r>
          </a:p>
        </p:txBody>
      </p:sp>
    </p:spTree>
    <p:extLst>
      <p:ext uri="{BB962C8B-B14F-4D97-AF65-F5344CB8AC3E}">
        <p14:creationId xmlns:p14="http://schemas.microsoft.com/office/powerpoint/2010/main" val="34745459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err="1"/>
              <a:t>Accomodation</a:t>
            </a:r>
            <a:r>
              <a:rPr lang="en-US" dirty="0"/>
              <a:t>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Provide a temporary relief or buy time</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Issue not as important to you</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You accept you are wrong</a:t>
            </a:r>
          </a:p>
        </p:txBody>
      </p:sp>
    </p:spTree>
    <p:extLst>
      <p:ext uri="{BB962C8B-B14F-4D97-AF65-F5344CB8AC3E}">
        <p14:creationId xmlns:p14="http://schemas.microsoft.com/office/powerpoint/2010/main" val="32821084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err="1"/>
              <a:t>Accomodation</a:t>
            </a:r>
            <a:r>
              <a:rPr lang="en-US" dirty="0"/>
              <a:t>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Provide a temporary relief or buy time</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Issue not as important to you</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You accept you are wrong</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You have no choice/continued competition would be detrimental</a:t>
            </a:r>
          </a:p>
        </p:txBody>
      </p:sp>
    </p:spTree>
    <p:extLst>
      <p:ext uri="{BB962C8B-B14F-4D97-AF65-F5344CB8AC3E}">
        <p14:creationId xmlns:p14="http://schemas.microsoft.com/office/powerpoint/2010/main" val="4012731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EAC0D-0257-337A-6B96-9D587B373DD9}"/>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8957EB8A-EABC-47A8-48F9-1D720DB0C6B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05139" y="1825625"/>
            <a:ext cx="7181722" cy="4351338"/>
          </a:xfrm>
        </p:spPr>
      </p:pic>
    </p:spTree>
    <p:extLst>
      <p:ext uri="{BB962C8B-B14F-4D97-AF65-F5344CB8AC3E}">
        <p14:creationId xmlns:p14="http://schemas.microsoft.com/office/powerpoint/2010/main" val="32958204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Accommodation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2567443" y="2895393"/>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Protect more important interests</a:t>
            </a:r>
          </a:p>
        </p:txBody>
      </p:sp>
    </p:spTree>
    <p:extLst>
      <p:ext uri="{BB962C8B-B14F-4D97-AF65-F5344CB8AC3E}">
        <p14:creationId xmlns:p14="http://schemas.microsoft.com/office/powerpoint/2010/main" val="34134974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Accommodation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2567443" y="2895393"/>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Protect more important interests</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6182685" y="2895393"/>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Opportunity to reassess the situation</a:t>
            </a:r>
          </a:p>
        </p:txBody>
      </p:sp>
    </p:spTree>
    <p:extLst>
      <p:ext uri="{BB962C8B-B14F-4D97-AF65-F5344CB8AC3E}">
        <p14:creationId xmlns:p14="http://schemas.microsoft.com/office/powerpoint/2010/main" val="3688070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Accommodation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Risk of being abused</a:t>
            </a:r>
          </a:p>
        </p:txBody>
      </p:sp>
    </p:spTree>
    <p:extLst>
      <p:ext uri="{BB962C8B-B14F-4D97-AF65-F5344CB8AC3E}">
        <p14:creationId xmlns:p14="http://schemas.microsoft.com/office/powerpoint/2010/main" val="2196469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Accommodation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Risk of being abused</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Affects your confidence</a:t>
            </a:r>
          </a:p>
        </p:txBody>
      </p:sp>
    </p:spTree>
    <p:extLst>
      <p:ext uri="{BB962C8B-B14F-4D97-AF65-F5344CB8AC3E}">
        <p14:creationId xmlns:p14="http://schemas.microsoft.com/office/powerpoint/2010/main" val="2070731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Accommodation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Risk of being abused</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Affects your confidence</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499906"/>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More difficult to transition to win-win</a:t>
            </a:r>
          </a:p>
        </p:txBody>
      </p:sp>
    </p:spTree>
    <p:extLst>
      <p:ext uri="{BB962C8B-B14F-4D97-AF65-F5344CB8AC3E}">
        <p14:creationId xmlns:p14="http://schemas.microsoft.com/office/powerpoint/2010/main" val="6608398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Accommodation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Risk of being abused</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Affects your confidence</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499906"/>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More difficult to transition to win-win</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997781"/>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Some supporters my not like your response</a:t>
            </a:r>
          </a:p>
        </p:txBody>
      </p:sp>
    </p:spTree>
    <p:extLst>
      <p:ext uri="{BB962C8B-B14F-4D97-AF65-F5344CB8AC3E}">
        <p14:creationId xmlns:p14="http://schemas.microsoft.com/office/powerpoint/2010/main" val="5210513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ED543-AF7E-B804-0E46-629986F15000}"/>
              </a:ext>
            </a:extLst>
          </p:cNvPr>
          <p:cNvSpPr>
            <a:spLocks noGrp="1"/>
          </p:cNvSpPr>
          <p:nvPr>
            <p:ph type="title"/>
          </p:nvPr>
        </p:nvSpPr>
        <p:spPr>
          <a:xfrm>
            <a:off x="838200" y="2766218"/>
            <a:ext cx="10515600" cy="1325563"/>
          </a:xfrm>
        </p:spPr>
        <p:txBody>
          <a:bodyPr>
            <a:normAutofit fontScale="90000"/>
          </a:bodyPr>
          <a:lstStyle/>
          <a:p>
            <a:pPr algn="ctr"/>
            <a:r>
              <a:rPr lang="en-US" sz="10700" dirty="0"/>
              <a:t>Force</a:t>
            </a:r>
            <a:endParaRPr lang="en-US" dirty="0"/>
          </a:p>
        </p:txBody>
      </p:sp>
    </p:spTree>
    <p:extLst>
      <p:ext uri="{BB962C8B-B14F-4D97-AF65-F5344CB8AC3E}">
        <p14:creationId xmlns:p14="http://schemas.microsoft.com/office/powerpoint/2010/main" val="31746446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2E039-7390-7151-D5F9-9F6A5D4C24F9}"/>
              </a:ext>
            </a:extLst>
          </p:cNvPr>
          <p:cNvSpPr>
            <a:spLocks noGrp="1"/>
          </p:cNvSpPr>
          <p:nvPr>
            <p:ph type="title"/>
          </p:nvPr>
        </p:nvSpPr>
        <p:spPr/>
        <p:txBody>
          <a:bodyPr/>
          <a:lstStyle/>
          <a:p>
            <a:r>
              <a:rPr lang="en-US" dirty="0"/>
              <a:t>Force</a:t>
            </a:r>
          </a:p>
        </p:txBody>
      </p:sp>
      <p:sp>
        <p:nvSpPr>
          <p:cNvPr id="3" name="Rectangle: Rounded Corners 2">
            <a:extLst>
              <a:ext uri="{FF2B5EF4-FFF2-40B4-BE49-F238E27FC236}">
                <a16:creationId xmlns:a16="http://schemas.microsoft.com/office/drawing/2014/main" id="{CBD3F522-0688-C909-7CB4-2D17D10B9E1C}"/>
              </a:ext>
            </a:extLst>
          </p:cNvPr>
          <p:cNvSpPr/>
          <p:nvPr/>
        </p:nvSpPr>
        <p:spPr>
          <a:xfrm>
            <a:off x="759822" y="2078241"/>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Pushing viewpoint at expense of another</a:t>
            </a:r>
          </a:p>
        </p:txBody>
      </p:sp>
      <p:sp>
        <p:nvSpPr>
          <p:cNvPr id="4" name="Rectangle: Rounded Corners 3">
            <a:extLst>
              <a:ext uri="{FF2B5EF4-FFF2-40B4-BE49-F238E27FC236}">
                <a16:creationId xmlns:a16="http://schemas.microsoft.com/office/drawing/2014/main" id="{89CC26D8-9C9F-D54C-E4C6-82BB97C26AD0}"/>
              </a:ext>
            </a:extLst>
          </p:cNvPr>
          <p:cNvSpPr/>
          <p:nvPr/>
        </p:nvSpPr>
        <p:spPr>
          <a:xfrm>
            <a:off x="6914606" y="2078241"/>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Assertiveness is hallmark</a:t>
            </a:r>
          </a:p>
        </p:txBody>
      </p:sp>
      <p:sp>
        <p:nvSpPr>
          <p:cNvPr id="9" name="Rectangle 8">
            <a:extLst>
              <a:ext uri="{FF2B5EF4-FFF2-40B4-BE49-F238E27FC236}">
                <a16:creationId xmlns:a16="http://schemas.microsoft.com/office/drawing/2014/main" id="{FB5AD18A-C3C5-C64B-2D84-10399BFD1023}"/>
              </a:ext>
            </a:extLst>
          </p:cNvPr>
          <p:cNvSpPr/>
          <p:nvPr/>
        </p:nvSpPr>
        <p:spPr>
          <a:xfrm>
            <a:off x="7395500" y="311371"/>
            <a:ext cx="3555782"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2">
                    <a:lumMod val="40000"/>
                    <a:lumOff val="60000"/>
                  </a:schemeClr>
                </a:solidFill>
              </a:rPr>
              <a:t>Win/Lose</a:t>
            </a:r>
          </a:p>
        </p:txBody>
      </p:sp>
      <p:sp>
        <p:nvSpPr>
          <p:cNvPr id="8" name="Rectangle: Rounded Corners 7">
            <a:extLst>
              <a:ext uri="{FF2B5EF4-FFF2-40B4-BE49-F238E27FC236}">
                <a16:creationId xmlns:a16="http://schemas.microsoft.com/office/drawing/2014/main" id="{853319EA-9BD8-D2E0-FCA5-A555D5FA726A}"/>
              </a:ext>
            </a:extLst>
          </p:cNvPr>
          <p:cNvSpPr/>
          <p:nvPr/>
        </p:nvSpPr>
        <p:spPr>
          <a:xfrm>
            <a:off x="3837214" y="3981086"/>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Addresses conflict head-on</a:t>
            </a:r>
          </a:p>
        </p:txBody>
      </p:sp>
    </p:spTree>
    <p:extLst>
      <p:ext uri="{BB962C8B-B14F-4D97-AF65-F5344CB8AC3E}">
        <p14:creationId xmlns:p14="http://schemas.microsoft.com/office/powerpoint/2010/main" val="2049287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p:bldP spid="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Other methods do not work</a:t>
            </a:r>
          </a:p>
        </p:txBody>
      </p:sp>
    </p:spTree>
    <p:extLst>
      <p:ext uri="{BB962C8B-B14F-4D97-AF65-F5344CB8AC3E}">
        <p14:creationId xmlns:p14="http://schemas.microsoft.com/office/powerpoint/2010/main" val="42162550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Other methods do not work</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Stand up for your rights</a:t>
            </a:r>
          </a:p>
        </p:txBody>
      </p:sp>
    </p:spTree>
    <p:extLst>
      <p:ext uri="{BB962C8B-B14F-4D97-AF65-F5344CB8AC3E}">
        <p14:creationId xmlns:p14="http://schemas.microsoft.com/office/powerpoint/2010/main" val="1696622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ECB201-A86D-3B8C-817B-8C25B33AD99D}"/>
              </a:ext>
            </a:extLst>
          </p:cNvPr>
          <p:cNvSpPr/>
          <p:nvPr/>
        </p:nvSpPr>
        <p:spPr>
          <a:xfrm>
            <a:off x="1230086" y="1556657"/>
            <a:ext cx="9655628" cy="4778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1355CC4-7A2E-1596-0081-A25F9ADF31A0}"/>
              </a:ext>
            </a:extLst>
          </p:cNvPr>
          <p:cNvSpPr>
            <a:spLocks noGrp="1"/>
          </p:cNvSpPr>
          <p:nvPr>
            <p:ph type="title"/>
          </p:nvPr>
        </p:nvSpPr>
        <p:spPr/>
        <p:txBody>
          <a:bodyPr/>
          <a:lstStyle/>
          <a:p>
            <a:r>
              <a:rPr lang="en-US" dirty="0"/>
              <a:t>What is Conflict Resolution</a:t>
            </a:r>
          </a:p>
        </p:txBody>
      </p:sp>
      <p:pic>
        <p:nvPicPr>
          <p:cNvPr id="10" name="Picture 9">
            <a:extLst>
              <a:ext uri="{FF2B5EF4-FFF2-40B4-BE49-F238E27FC236}">
                <a16:creationId xmlns:a16="http://schemas.microsoft.com/office/drawing/2014/main" id="{0888BFF8-DB0F-2C7C-6720-0CBC37BB66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10227" y="1598452"/>
            <a:ext cx="9371544" cy="4695238"/>
          </a:xfrm>
          <a:prstGeom prst="rect">
            <a:avLst/>
          </a:prstGeom>
        </p:spPr>
      </p:pic>
    </p:spTree>
    <p:extLst>
      <p:ext uri="{BB962C8B-B14F-4D97-AF65-F5344CB8AC3E}">
        <p14:creationId xmlns:p14="http://schemas.microsoft.com/office/powerpoint/2010/main" val="2812420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Other methods do not work</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Stand up for your rights</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Quick resolution is required</a:t>
            </a:r>
          </a:p>
        </p:txBody>
      </p:sp>
    </p:spTree>
    <p:extLst>
      <p:ext uri="{BB962C8B-B14F-4D97-AF65-F5344CB8AC3E}">
        <p14:creationId xmlns:p14="http://schemas.microsoft.com/office/powerpoint/2010/main" val="35663045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Other methods do not work</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Stand up for your rights</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Quick resolution is required</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Last resort to long-lasting conflict</a:t>
            </a:r>
          </a:p>
        </p:txBody>
      </p:sp>
    </p:spTree>
    <p:extLst>
      <p:ext uri="{BB962C8B-B14F-4D97-AF65-F5344CB8AC3E}">
        <p14:creationId xmlns:p14="http://schemas.microsoft.com/office/powerpoint/2010/main" val="22419889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2567443" y="236178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Quick Resolution</a:t>
            </a:r>
          </a:p>
        </p:txBody>
      </p:sp>
    </p:spTree>
    <p:extLst>
      <p:ext uri="{BB962C8B-B14F-4D97-AF65-F5344CB8AC3E}">
        <p14:creationId xmlns:p14="http://schemas.microsoft.com/office/powerpoint/2010/main" val="20306973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2567443" y="236178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Quick Resolution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6182685" y="236178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Increases self-esteem/respect</a:t>
            </a:r>
          </a:p>
        </p:txBody>
      </p:sp>
    </p:spTree>
    <p:extLst>
      <p:ext uri="{BB962C8B-B14F-4D97-AF65-F5344CB8AC3E}">
        <p14:creationId xmlns:p14="http://schemas.microsoft.com/office/powerpoint/2010/main" val="21799923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Negatively affect relationship</a:t>
            </a:r>
          </a:p>
        </p:txBody>
      </p:sp>
    </p:spTree>
    <p:extLst>
      <p:ext uri="{BB962C8B-B14F-4D97-AF65-F5344CB8AC3E}">
        <p14:creationId xmlns:p14="http://schemas.microsoft.com/office/powerpoint/2010/main" val="18173081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Negatively affect relationship</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Opponent reacts in same way</a:t>
            </a:r>
          </a:p>
        </p:txBody>
      </p:sp>
    </p:spTree>
    <p:extLst>
      <p:ext uri="{BB962C8B-B14F-4D97-AF65-F5344CB8AC3E}">
        <p14:creationId xmlns:p14="http://schemas.microsoft.com/office/powerpoint/2010/main" val="17541199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Negatively affect relationship</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Opponent reacts in same way</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499906"/>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Lots of energy</a:t>
            </a:r>
          </a:p>
        </p:txBody>
      </p:sp>
    </p:spTree>
    <p:extLst>
      <p:ext uri="{BB962C8B-B14F-4D97-AF65-F5344CB8AC3E}">
        <p14:creationId xmlns:p14="http://schemas.microsoft.com/office/powerpoint/2010/main" val="11533130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Force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Negatively affect relationship</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Opponent reacts in same way</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499906"/>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Lots of energy</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997781"/>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Cannot take advantage of other side’s position</a:t>
            </a:r>
          </a:p>
        </p:txBody>
      </p:sp>
    </p:spTree>
    <p:extLst>
      <p:ext uri="{BB962C8B-B14F-4D97-AF65-F5344CB8AC3E}">
        <p14:creationId xmlns:p14="http://schemas.microsoft.com/office/powerpoint/2010/main" val="40159895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ED543-AF7E-B804-0E46-629986F15000}"/>
              </a:ext>
            </a:extLst>
          </p:cNvPr>
          <p:cNvSpPr>
            <a:spLocks noGrp="1"/>
          </p:cNvSpPr>
          <p:nvPr>
            <p:ph type="title"/>
          </p:nvPr>
        </p:nvSpPr>
        <p:spPr>
          <a:xfrm>
            <a:off x="838200" y="2766218"/>
            <a:ext cx="10515600" cy="1325563"/>
          </a:xfrm>
        </p:spPr>
        <p:txBody>
          <a:bodyPr>
            <a:normAutofit fontScale="90000"/>
          </a:bodyPr>
          <a:lstStyle/>
          <a:p>
            <a:pPr algn="ctr"/>
            <a:r>
              <a:rPr lang="en-US" sz="10700" dirty="0"/>
              <a:t>Withdrawal</a:t>
            </a:r>
            <a:endParaRPr lang="en-US" dirty="0"/>
          </a:p>
        </p:txBody>
      </p:sp>
    </p:spTree>
    <p:extLst>
      <p:ext uri="{BB962C8B-B14F-4D97-AF65-F5344CB8AC3E}">
        <p14:creationId xmlns:p14="http://schemas.microsoft.com/office/powerpoint/2010/main" val="1267233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2E039-7390-7151-D5F9-9F6A5D4C24F9}"/>
              </a:ext>
            </a:extLst>
          </p:cNvPr>
          <p:cNvSpPr>
            <a:spLocks noGrp="1"/>
          </p:cNvSpPr>
          <p:nvPr>
            <p:ph type="title"/>
          </p:nvPr>
        </p:nvSpPr>
        <p:spPr/>
        <p:txBody>
          <a:bodyPr/>
          <a:lstStyle/>
          <a:p>
            <a:r>
              <a:rPr lang="en-US" dirty="0"/>
              <a:t>Withdrawal</a:t>
            </a:r>
          </a:p>
        </p:txBody>
      </p:sp>
      <p:sp>
        <p:nvSpPr>
          <p:cNvPr id="3" name="Rectangle: Rounded Corners 2">
            <a:extLst>
              <a:ext uri="{FF2B5EF4-FFF2-40B4-BE49-F238E27FC236}">
                <a16:creationId xmlns:a16="http://schemas.microsoft.com/office/drawing/2014/main" id="{CBD3F522-0688-C909-7CB4-2D17D10B9E1C}"/>
              </a:ext>
            </a:extLst>
          </p:cNvPr>
          <p:cNvSpPr/>
          <p:nvPr/>
        </p:nvSpPr>
        <p:spPr>
          <a:xfrm>
            <a:off x="759822" y="2078241"/>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Retreat or postpone a decision on a problem</a:t>
            </a:r>
          </a:p>
        </p:txBody>
      </p:sp>
      <p:sp>
        <p:nvSpPr>
          <p:cNvPr id="4" name="Rectangle: Rounded Corners 3">
            <a:extLst>
              <a:ext uri="{FF2B5EF4-FFF2-40B4-BE49-F238E27FC236}">
                <a16:creationId xmlns:a16="http://schemas.microsoft.com/office/drawing/2014/main" id="{89CC26D8-9C9F-D54C-E4C6-82BB97C26AD0}"/>
              </a:ext>
            </a:extLst>
          </p:cNvPr>
          <p:cNvSpPr/>
          <p:nvPr/>
        </p:nvSpPr>
        <p:spPr>
          <a:xfrm>
            <a:off x="6914606" y="2078241"/>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Not best choice for resolving conflict</a:t>
            </a:r>
          </a:p>
        </p:txBody>
      </p:sp>
      <p:sp>
        <p:nvSpPr>
          <p:cNvPr id="8" name="Rectangle: Rounded Corners 7">
            <a:extLst>
              <a:ext uri="{FF2B5EF4-FFF2-40B4-BE49-F238E27FC236}">
                <a16:creationId xmlns:a16="http://schemas.microsoft.com/office/drawing/2014/main" id="{D94F1854-E4EF-5A9A-D8A7-189C04CD29D7}"/>
              </a:ext>
            </a:extLst>
          </p:cNvPr>
          <p:cNvSpPr/>
          <p:nvPr/>
        </p:nvSpPr>
        <p:spPr>
          <a:xfrm>
            <a:off x="3837214" y="4085567"/>
            <a:ext cx="4517571" cy="1515292"/>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Not giving up – sidestepping or postponing</a:t>
            </a:r>
          </a:p>
        </p:txBody>
      </p:sp>
    </p:spTree>
    <p:extLst>
      <p:ext uri="{BB962C8B-B14F-4D97-AF65-F5344CB8AC3E}">
        <p14:creationId xmlns:p14="http://schemas.microsoft.com/office/powerpoint/2010/main" val="332261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ECB201-A86D-3B8C-817B-8C25B33AD99D}"/>
              </a:ext>
            </a:extLst>
          </p:cNvPr>
          <p:cNvSpPr/>
          <p:nvPr/>
        </p:nvSpPr>
        <p:spPr>
          <a:xfrm>
            <a:off x="1230086" y="1556657"/>
            <a:ext cx="9655628" cy="4778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1355CC4-7A2E-1596-0081-A25F9ADF31A0}"/>
              </a:ext>
            </a:extLst>
          </p:cNvPr>
          <p:cNvSpPr>
            <a:spLocks noGrp="1"/>
          </p:cNvSpPr>
          <p:nvPr>
            <p:ph type="title"/>
          </p:nvPr>
        </p:nvSpPr>
        <p:spPr/>
        <p:txBody>
          <a:bodyPr/>
          <a:lstStyle/>
          <a:p>
            <a:r>
              <a:rPr lang="en-US" dirty="0"/>
              <a:t>What is Conflict Resolution</a:t>
            </a:r>
          </a:p>
        </p:txBody>
      </p:sp>
      <p:pic>
        <p:nvPicPr>
          <p:cNvPr id="10" name="Picture 9">
            <a:extLst>
              <a:ext uri="{FF2B5EF4-FFF2-40B4-BE49-F238E27FC236}">
                <a16:creationId xmlns:a16="http://schemas.microsoft.com/office/drawing/2014/main" id="{0888BFF8-DB0F-2C7C-6720-0CBC37BB66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10227" y="2440944"/>
            <a:ext cx="9371544" cy="3010253"/>
          </a:xfrm>
          <a:prstGeom prst="rect">
            <a:avLst/>
          </a:prstGeom>
        </p:spPr>
      </p:pic>
    </p:spTree>
    <p:extLst>
      <p:ext uri="{BB962C8B-B14F-4D97-AF65-F5344CB8AC3E}">
        <p14:creationId xmlns:p14="http://schemas.microsoft.com/office/powerpoint/2010/main" val="27551015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Trivial issue not worth effort</a:t>
            </a:r>
          </a:p>
        </p:txBody>
      </p:sp>
    </p:spTree>
    <p:extLst>
      <p:ext uri="{BB962C8B-B14F-4D97-AF65-F5344CB8AC3E}">
        <p14:creationId xmlns:p14="http://schemas.microsoft.com/office/powerpoint/2010/main" val="682081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Trivial issue not worth effort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More important pressing issues</a:t>
            </a:r>
          </a:p>
        </p:txBody>
      </p:sp>
    </p:spTree>
    <p:extLst>
      <p:ext uri="{BB962C8B-B14F-4D97-AF65-F5344CB8AC3E}">
        <p14:creationId xmlns:p14="http://schemas.microsoft.com/office/powerpoint/2010/main" val="23862151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Trivial issue not worth effort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More important pressing issues</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When postponing response is beneficial</a:t>
            </a:r>
          </a:p>
        </p:txBody>
      </p:sp>
    </p:spTree>
    <p:extLst>
      <p:ext uri="{BB962C8B-B14F-4D97-AF65-F5344CB8AC3E}">
        <p14:creationId xmlns:p14="http://schemas.microsoft.com/office/powerpoint/2010/main" val="36731079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Trivial issue not worth effort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More important pressing issues</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When postponing response is beneficial</a:t>
            </a:r>
          </a:p>
        </p:txBody>
      </p:sp>
      <p:sp>
        <p:nvSpPr>
          <p:cNvPr id="7" name="Rectangle: Rounded Corners 6">
            <a:extLst>
              <a:ext uri="{FF2B5EF4-FFF2-40B4-BE49-F238E27FC236}">
                <a16:creationId xmlns:a16="http://schemas.microsoft.com/office/drawing/2014/main" id="{F30BECCE-9A97-82DF-4CF0-7529C0B2714C}"/>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No chance of getting concerns met</a:t>
            </a:r>
          </a:p>
        </p:txBody>
      </p:sp>
    </p:spTree>
    <p:extLst>
      <p:ext uri="{BB962C8B-B14F-4D97-AF65-F5344CB8AC3E}">
        <p14:creationId xmlns:p14="http://schemas.microsoft.com/office/powerpoint/2010/main" val="18443980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Trivial issue not worth effort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More important pressing issues</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When postponing response is beneficial</a:t>
            </a:r>
          </a:p>
        </p:txBody>
      </p:sp>
      <p:sp>
        <p:nvSpPr>
          <p:cNvPr id="7" name="Rectangle: Rounded Corners 6">
            <a:extLst>
              <a:ext uri="{FF2B5EF4-FFF2-40B4-BE49-F238E27FC236}">
                <a16:creationId xmlns:a16="http://schemas.microsoft.com/office/drawing/2014/main" id="{F30BECCE-9A97-82DF-4CF0-7529C0B2714C}"/>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No chance of getting concerns met</a:t>
            </a:r>
          </a:p>
        </p:txBody>
      </p:sp>
      <p:sp>
        <p:nvSpPr>
          <p:cNvPr id="12" name="Rectangle: Rounded Corners 11">
            <a:extLst>
              <a:ext uri="{FF2B5EF4-FFF2-40B4-BE49-F238E27FC236}">
                <a16:creationId xmlns:a16="http://schemas.microsoft.com/office/drawing/2014/main" id="{738E6207-8604-2CEB-EE05-37FEBBFDF3D7}"/>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Have to deal with hostility</a:t>
            </a:r>
          </a:p>
        </p:txBody>
      </p:sp>
    </p:spTree>
    <p:extLst>
      <p:ext uri="{BB962C8B-B14F-4D97-AF65-F5344CB8AC3E}">
        <p14:creationId xmlns:p14="http://schemas.microsoft.com/office/powerpoint/2010/main" val="752139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When to use?</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Trivial issue not worth effort</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More important pressing issues</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When postponing response is beneficial</a:t>
            </a:r>
          </a:p>
        </p:txBody>
      </p:sp>
      <p:sp>
        <p:nvSpPr>
          <p:cNvPr id="7" name="Rectangle: Rounded Corners 6">
            <a:extLst>
              <a:ext uri="{FF2B5EF4-FFF2-40B4-BE49-F238E27FC236}">
                <a16:creationId xmlns:a16="http://schemas.microsoft.com/office/drawing/2014/main" id="{F30BECCE-9A97-82DF-4CF0-7529C0B2714C}"/>
              </a:ext>
            </a:extLst>
          </p:cNvPr>
          <p:cNvSpPr/>
          <p:nvPr/>
        </p:nvSpPr>
        <p:spPr>
          <a:xfrm>
            <a:off x="759822"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No chance of getting concerns met</a:t>
            </a:r>
          </a:p>
        </p:txBody>
      </p:sp>
      <p:sp>
        <p:nvSpPr>
          <p:cNvPr id="12" name="Rectangle: Rounded Corners 11">
            <a:extLst>
              <a:ext uri="{FF2B5EF4-FFF2-40B4-BE49-F238E27FC236}">
                <a16:creationId xmlns:a16="http://schemas.microsoft.com/office/drawing/2014/main" id="{738E6207-8604-2CEB-EE05-37FEBBFDF3D7}"/>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Have to deal with hostility</a:t>
            </a:r>
          </a:p>
        </p:txBody>
      </p:sp>
      <p:sp>
        <p:nvSpPr>
          <p:cNvPr id="13" name="Rectangle: Rounded Corners 12">
            <a:extLst>
              <a:ext uri="{FF2B5EF4-FFF2-40B4-BE49-F238E27FC236}">
                <a16:creationId xmlns:a16="http://schemas.microsoft.com/office/drawing/2014/main" id="{610B83B2-F0D7-D051-C915-A6B19CC3AEBB}"/>
              </a:ext>
            </a:extLst>
          </p:cNvPr>
          <p:cNvSpPr/>
          <p:nvPr/>
        </p:nvSpPr>
        <p:spPr>
          <a:xfrm>
            <a:off x="7990307" y="3318512"/>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Unable to handle conflict</a:t>
            </a:r>
          </a:p>
        </p:txBody>
      </p:sp>
    </p:spTree>
    <p:extLst>
      <p:ext uri="{BB962C8B-B14F-4D97-AF65-F5344CB8AC3E}">
        <p14:creationId xmlns:p14="http://schemas.microsoft.com/office/powerpoint/2010/main" val="31376759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Postpone until you are in a more favorable circumstance</a:t>
            </a:r>
          </a:p>
        </p:txBody>
      </p:sp>
    </p:spTree>
    <p:extLst>
      <p:ext uri="{BB962C8B-B14F-4D97-AF65-F5344CB8AC3E}">
        <p14:creationId xmlns:p14="http://schemas.microsoft.com/office/powerpoint/2010/main" val="40460212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Postpone until you are in a more favorable circumstance</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Low stress approach</a:t>
            </a:r>
          </a:p>
        </p:txBody>
      </p:sp>
    </p:spTree>
    <p:extLst>
      <p:ext uri="{BB962C8B-B14F-4D97-AF65-F5344CB8AC3E}">
        <p14:creationId xmlns:p14="http://schemas.microsoft.com/office/powerpoint/2010/main" val="17907788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Postpone until you are in a more favorable circumstance</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Low stress approach</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Ability/time to focus on more important/urgent issues</a:t>
            </a:r>
          </a:p>
        </p:txBody>
      </p:sp>
    </p:spTree>
    <p:extLst>
      <p:ext uri="{BB962C8B-B14F-4D97-AF65-F5344CB8AC3E}">
        <p14:creationId xmlns:p14="http://schemas.microsoft.com/office/powerpoint/2010/main" val="11508756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Postpone until you are in a more favorable circumstance</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1820637"/>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Low stress approach</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1820637"/>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Ability/time to focus on more important/urgent issues</a:t>
            </a:r>
          </a:p>
        </p:txBody>
      </p:sp>
      <p:sp>
        <p:nvSpPr>
          <p:cNvPr id="9" name="Rectangle: Rounded Corners 8">
            <a:extLst>
              <a:ext uri="{FF2B5EF4-FFF2-40B4-BE49-F238E27FC236}">
                <a16:creationId xmlns:a16="http://schemas.microsoft.com/office/drawing/2014/main" id="{28D0A73B-DFBB-0D1C-B0B5-010A2457D104}"/>
              </a:ext>
            </a:extLst>
          </p:cNvPr>
          <p:cNvSpPr/>
          <p:nvPr/>
        </p:nvSpPr>
        <p:spPr>
          <a:xfrm>
            <a:off x="4375064" y="3318512"/>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Time to be better prepared</a:t>
            </a:r>
          </a:p>
        </p:txBody>
      </p:sp>
    </p:spTree>
    <p:extLst>
      <p:ext uri="{BB962C8B-B14F-4D97-AF65-F5344CB8AC3E}">
        <p14:creationId xmlns:p14="http://schemas.microsoft.com/office/powerpoint/2010/main" val="1282587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ECB201-A86D-3B8C-817B-8C25B33AD99D}"/>
              </a:ext>
            </a:extLst>
          </p:cNvPr>
          <p:cNvSpPr/>
          <p:nvPr/>
        </p:nvSpPr>
        <p:spPr>
          <a:xfrm>
            <a:off x="1230086" y="1556657"/>
            <a:ext cx="9655628" cy="4778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1355CC4-7A2E-1596-0081-A25F9ADF31A0}"/>
              </a:ext>
            </a:extLst>
          </p:cNvPr>
          <p:cNvSpPr>
            <a:spLocks noGrp="1"/>
          </p:cNvSpPr>
          <p:nvPr>
            <p:ph type="title"/>
          </p:nvPr>
        </p:nvSpPr>
        <p:spPr/>
        <p:txBody>
          <a:bodyPr/>
          <a:lstStyle/>
          <a:p>
            <a:r>
              <a:rPr lang="en-US" dirty="0"/>
              <a:t>What is Conflict Resolution</a:t>
            </a:r>
          </a:p>
        </p:txBody>
      </p:sp>
      <p:pic>
        <p:nvPicPr>
          <p:cNvPr id="10" name="Picture 9">
            <a:extLst>
              <a:ext uri="{FF2B5EF4-FFF2-40B4-BE49-F238E27FC236}">
                <a16:creationId xmlns:a16="http://schemas.microsoft.com/office/drawing/2014/main" id="{0888BFF8-DB0F-2C7C-6720-0CBC37BB66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10227" y="3259771"/>
            <a:ext cx="9371544" cy="1372599"/>
          </a:xfrm>
          <a:prstGeom prst="rect">
            <a:avLst/>
          </a:prstGeom>
        </p:spPr>
      </p:pic>
    </p:spTree>
    <p:extLst>
      <p:ext uri="{BB962C8B-B14F-4D97-AF65-F5344CB8AC3E}">
        <p14:creationId xmlns:p14="http://schemas.microsoft.com/office/powerpoint/2010/main" val="20516097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Lead to weakening or losing position</a:t>
            </a:r>
          </a:p>
        </p:txBody>
      </p:sp>
    </p:spTree>
    <p:extLst>
      <p:ext uri="{BB962C8B-B14F-4D97-AF65-F5344CB8AC3E}">
        <p14:creationId xmlns:p14="http://schemas.microsoft.com/office/powerpoint/2010/main" val="39404742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Lead to weakening or losing position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Interpreted as agreement</a:t>
            </a:r>
          </a:p>
        </p:txBody>
      </p:sp>
    </p:spTree>
    <p:extLst>
      <p:ext uri="{BB962C8B-B14F-4D97-AF65-F5344CB8AC3E}">
        <p14:creationId xmlns:p14="http://schemas.microsoft.com/office/powerpoint/2010/main" val="34915107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F3-E215-1577-6DA6-54000F0E18E7}"/>
              </a:ext>
            </a:extLst>
          </p:cNvPr>
          <p:cNvSpPr>
            <a:spLocks noGrp="1"/>
          </p:cNvSpPr>
          <p:nvPr>
            <p:ph type="title"/>
          </p:nvPr>
        </p:nvSpPr>
        <p:spPr/>
        <p:txBody>
          <a:bodyPr/>
          <a:lstStyle/>
          <a:p>
            <a:r>
              <a:rPr lang="en-US" dirty="0"/>
              <a:t>Withdrawal – Disadvantages</a:t>
            </a:r>
          </a:p>
        </p:txBody>
      </p:sp>
      <p:sp>
        <p:nvSpPr>
          <p:cNvPr id="4" name="Rectangle: Rounded Corners 3">
            <a:extLst>
              <a:ext uri="{FF2B5EF4-FFF2-40B4-BE49-F238E27FC236}">
                <a16:creationId xmlns:a16="http://schemas.microsoft.com/office/drawing/2014/main" id="{51D3CA76-A4D8-6B1F-D016-0C7A314951CD}"/>
              </a:ext>
            </a:extLst>
          </p:cNvPr>
          <p:cNvSpPr/>
          <p:nvPr/>
        </p:nvSpPr>
        <p:spPr>
          <a:xfrm>
            <a:off x="759822"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Lead to weakening or losing position</a:t>
            </a:r>
          </a:p>
        </p:txBody>
      </p:sp>
      <p:sp>
        <p:nvSpPr>
          <p:cNvPr id="5" name="Rectangle: Rounded Corners 4">
            <a:extLst>
              <a:ext uri="{FF2B5EF4-FFF2-40B4-BE49-F238E27FC236}">
                <a16:creationId xmlns:a16="http://schemas.microsoft.com/office/drawing/2014/main" id="{04FE8312-7979-2857-AD6D-26017E677AD4}"/>
              </a:ext>
            </a:extLst>
          </p:cNvPr>
          <p:cNvSpPr/>
          <p:nvPr/>
        </p:nvSpPr>
        <p:spPr>
          <a:xfrm>
            <a:off x="4375064" y="2499906"/>
            <a:ext cx="3441871"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Interpreted as agreement</a:t>
            </a:r>
          </a:p>
        </p:txBody>
      </p:sp>
      <p:sp>
        <p:nvSpPr>
          <p:cNvPr id="6" name="Rectangle: Rounded Corners 5">
            <a:extLst>
              <a:ext uri="{FF2B5EF4-FFF2-40B4-BE49-F238E27FC236}">
                <a16:creationId xmlns:a16="http://schemas.microsoft.com/office/drawing/2014/main" id="{014F7C62-0A03-E11B-3094-11AE1F700CD8}"/>
              </a:ext>
            </a:extLst>
          </p:cNvPr>
          <p:cNvSpPr/>
          <p:nvPr/>
        </p:nvSpPr>
        <p:spPr>
          <a:xfrm>
            <a:off x="7990307" y="2499906"/>
            <a:ext cx="3441870" cy="1067213"/>
          </a:xfrm>
          <a:prstGeom prst="roundRect">
            <a:avLst/>
          </a:prstGeom>
          <a:solidFill>
            <a:srgbClr val="FF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Negatively affect relationship with others</a:t>
            </a:r>
          </a:p>
        </p:txBody>
      </p:sp>
    </p:spTree>
    <p:extLst>
      <p:ext uri="{BB962C8B-B14F-4D97-AF65-F5344CB8AC3E}">
        <p14:creationId xmlns:p14="http://schemas.microsoft.com/office/powerpoint/2010/main" val="23529729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ED543-AF7E-B804-0E46-629986F15000}"/>
              </a:ext>
            </a:extLst>
          </p:cNvPr>
          <p:cNvSpPr>
            <a:spLocks noGrp="1"/>
          </p:cNvSpPr>
          <p:nvPr>
            <p:ph type="title"/>
          </p:nvPr>
        </p:nvSpPr>
        <p:spPr>
          <a:xfrm>
            <a:off x="838200" y="2766218"/>
            <a:ext cx="10515600" cy="1325563"/>
          </a:xfrm>
        </p:spPr>
        <p:txBody>
          <a:bodyPr>
            <a:normAutofit fontScale="90000"/>
          </a:bodyPr>
          <a:lstStyle/>
          <a:p>
            <a:pPr algn="ctr"/>
            <a:r>
              <a:rPr lang="en-US" sz="10700" dirty="0"/>
              <a:t>Exercise</a:t>
            </a:r>
            <a:endParaRPr lang="en-US" dirty="0"/>
          </a:p>
        </p:txBody>
      </p:sp>
    </p:spTree>
    <p:extLst>
      <p:ext uri="{BB962C8B-B14F-4D97-AF65-F5344CB8AC3E}">
        <p14:creationId xmlns:p14="http://schemas.microsoft.com/office/powerpoint/2010/main" val="5040575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707886"/>
          </a:xfrm>
          <a:prstGeom prst="rect">
            <a:avLst/>
          </a:prstGeom>
          <a:noFill/>
        </p:spPr>
        <p:txBody>
          <a:bodyPr wrap="square" rtlCol="0">
            <a:spAutoFit/>
          </a:bodyPr>
          <a:lstStyle/>
          <a:p>
            <a:r>
              <a:rPr lang="en-US" sz="4000" dirty="0">
                <a:solidFill>
                  <a:schemeClr val="bg1"/>
                </a:solidFill>
              </a:rPr>
              <a:t>“Do it my way!”</a:t>
            </a:r>
          </a:p>
        </p:txBody>
      </p:sp>
      <p:sp>
        <p:nvSpPr>
          <p:cNvPr id="4" name="Rectangle 3">
            <a:extLst>
              <a:ext uri="{FF2B5EF4-FFF2-40B4-BE49-F238E27FC236}">
                <a16:creationId xmlns:a16="http://schemas.microsoft.com/office/drawing/2014/main" id="{15B1E163-DCA3-0388-CACC-16915FE512F9}"/>
              </a:ext>
            </a:extLst>
          </p:cNvPr>
          <p:cNvSpPr/>
          <p:nvPr/>
        </p:nvSpPr>
        <p:spPr>
          <a:xfrm>
            <a:off x="4452169" y="2497976"/>
            <a:ext cx="3499228"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Force</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860063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707886"/>
          </a:xfrm>
          <a:prstGeom prst="rect">
            <a:avLst/>
          </a:prstGeom>
          <a:noFill/>
        </p:spPr>
        <p:txBody>
          <a:bodyPr wrap="square" rtlCol="0">
            <a:spAutoFit/>
          </a:bodyPr>
          <a:lstStyle/>
          <a:p>
            <a:r>
              <a:rPr lang="en-US" sz="4000" dirty="0">
                <a:solidFill>
                  <a:schemeClr val="bg1"/>
                </a:solidFill>
              </a:rPr>
              <a:t>“Let’s calm down and get the job done!”</a:t>
            </a:r>
          </a:p>
        </p:txBody>
      </p:sp>
      <p:sp>
        <p:nvSpPr>
          <p:cNvPr id="4" name="Rectangle 3">
            <a:extLst>
              <a:ext uri="{FF2B5EF4-FFF2-40B4-BE49-F238E27FC236}">
                <a16:creationId xmlns:a16="http://schemas.microsoft.com/office/drawing/2014/main" id="{15B1E163-DCA3-0388-CACC-16915FE512F9}"/>
              </a:ext>
            </a:extLst>
          </p:cNvPr>
          <p:cNvSpPr/>
          <p:nvPr/>
        </p:nvSpPr>
        <p:spPr>
          <a:xfrm>
            <a:off x="1074421" y="2497976"/>
            <a:ext cx="10254730"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Accommodation</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3666326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707886"/>
          </a:xfrm>
          <a:prstGeom prst="rect">
            <a:avLst/>
          </a:prstGeom>
          <a:noFill/>
        </p:spPr>
        <p:txBody>
          <a:bodyPr wrap="square" rtlCol="0">
            <a:spAutoFit/>
          </a:bodyPr>
          <a:lstStyle/>
          <a:p>
            <a:r>
              <a:rPr lang="en-US" sz="4000" dirty="0">
                <a:solidFill>
                  <a:schemeClr val="bg1"/>
                </a:solidFill>
              </a:rPr>
              <a:t>“Let us do a little of what both of you suggest.”</a:t>
            </a:r>
          </a:p>
        </p:txBody>
      </p:sp>
      <p:sp>
        <p:nvSpPr>
          <p:cNvPr id="4" name="Rectangle 3">
            <a:extLst>
              <a:ext uri="{FF2B5EF4-FFF2-40B4-BE49-F238E27FC236}">
                <a16:creationId xmlns:a16="http://schemas.microsoft.com/office/drawing/2014/main" id="{15B1E163-DCA3-0388-CACC-16915FE512F9}"/>
              </a:ext>
            </a:extLst>
          </p:cNvPr>
          <p:cNvSpPr/>
          <p:nvPr/>
        </p:nvSpPr>
        <p:spPr>
          <a:xfrm>
            <a:off x="2231181" y="2497976"/>
            <a:ext cx="7941213"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Compromise</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27746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707886"/>
          </a:xfrm>
          <a:prstGeom prst="rect">
            <a:avLst/>
          </a:prstGeom>
          <a:noFill/>
        </p:spPr>
        <p:txBody>
          <a:bodyPr wrap="square" rtlCol="0">
            <a:spAutoFit/>
          </a:bodyPr>
          <a:lstStyle/>
          <a:p>
            <a:r>
              <a:rPr lang="en-US" sz="4000" dirty="0">
                <a:solidFill>
                  <a:schemeClr val="bg1"/>
                </a:solidFill>
              </a:rPr>
              <a:t>“Let’s deal with this issue next week.”</a:t>
            </a:r>
          </a:p>
        </p:txBody>
      </p:sp>
      <p:sp>
        <p:nvSpPr>
          <p:cNvPr id="4" name="Rectangle 3">
            <a:extLst>
              <a:ext uri="{FF2B5EF4-FFF2-40B4-BE49-F238E27FC236}">
                <a16:creationId xmlns:a16="http://schemas.microsoft.com/office/drawing/2014/main" id="{15B1E163-DCA3-0388-CACC-16915FE512F9}"/>
              </a:ext>
            </a:extLst>
          </p:cNvPr>
          <p:cNvSpPr/>
          <p:nvPr/>
        </p:nvSpPr>
        <p:spPr>
          <a:xfrm>
            <a:off x="2521358" y="2497976"/>
            <a:ext cx="7360861"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Withdrawal</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052145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3170099"/>
          </a:xfrm>
          <a:prstGeom prst="rect">
            <a:avLst/>
          </a:prstGeom>
          <a:noFill/>
        </p:spPr>
        <p:txBody>
          <a:bodyPr wrap="square" rtlCol="0">
            <a:spAutoFit/>
          </a:bodyPr>
          <a:lstStyle/>
          <a:p>
            <a:r>
              <a:rPr lang="en-US" sz="4000" dirty="0">
                <a:solidFill>
                  <a:schemeClr val="bg1"/>
                </a:solidFill>
              </a:rPr>
              <a:t>“Pat an Amanda, both of you want this project to cause as little distraction to your departments as possible.  With that in mind, I am sure we can come to be agreement on the purchase of equipment and what is best for the project.”</a:t>
            </a:r>
          </a:p>
        </p:txBody>
      </p:sp>
      <p:sp>
        <p:nvSpPr>
          <p:cNvPr id="4" name="Rectangle 3">
            <a:extLst>
              <a:ext uri="{FF2B5EF4-FFF2-40B4-BE49-F238E27FC236}">
                <a16:creationId xmlns:a16="http://schemas.microsoft.com/office/drawing/2014/main" id="{2860E916-2AC6-2117-BC6C-FF42C31CA6E5}"/>
              </a:ext>
            </a:extLst>
          </p:cNvPr>
          <p:cNvSpPr/>
          <p:nvPr/>
        </p:nvSpPr>
        <p:spPr>
          <a:xfrm>
            <a:off x="2606920" y="4971369"/>
            <a:ext cx="7189725" cy="1323439"/>
          </a:xfrm>
          <a:prstGeom prst="rect">
            <a:avLst/>
          </a:prstGeom>
          <a:noFill/>
        </p:spPr>
        <p:txBody>
          <a:bodyPr wrap="none" lIns="91440" tIns="45720" rIns="91440" bIns="45720">
            <a:spAutoFit/>
          </a:bodyPr>
          <a:lstStyle/>
          <a:p>
            <a:pPr algn="ctr"/>
            <a:r>
              <a:rPr lang="en-US" sz="8000" b="1" dirty="0">
                <a:ln w="22225">
                  <a:solidFill>
                    <a:schemeClr val="accent2"/>
                  </a:solidFill>
                  <a:prstDash val="solid"/>
                </a:ln>
                <a:solidFill>
                  <a:schemeClr val="accent2">
                    <a:lumMod val="40000"/>
                    <a:lumOff val="60000"/>
                  </a:schemeClr>
                </a:solidFill>
              </a:rPr>
              <a:t>Accommodation</a:t>
            </a:r>
            <a:endParaRPr lang="en-US" sz="80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901844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1323439"/>
          </a:xfrm>
          <a:prstGeom prst="rect">
            <a:avLst/>
          </a:prstGeom>
          <a:noFill/>
        </p:spPr>
        <p:txBody>
          <a:bodyPr wrap="square" rtlCol="0">
            <a:spAutoFit/>
          </a:bodyPr>
          <a:lstStyle/>
          <a:p>
            <a:r>
              <a:rPr lang="en-US" sz="4000" dirty="0">
                <a:solidFill>
                  <a:schemeClr val="bg1"/>
                </a:solidFill>
              </a:rPr>
              <a:t>“We have talked about new computers enough. I do not want to get the computers, and that is it!”</a:t>
            </a:r>
          </a:p>
        </p:txBody>
      </p:sp>
      <p:sp>
        <p:nvSpPr>
          <p:cNvPr id="4" name="Rectangle 3">
            <a:extLst>
              <a:ext uri="{FF2B5EF4-FFF2-40B4-BE49-F238E27FC236}">
                <a16:creationId xmlns:a16="http://schemas.microsoft.com/office/drawing/2014/main" id="{15B1E163-DCA3-0388-CACC-16915FE512F9}"/>
              </a:ext>
            </a:extLst>
          </p:cNvPr>
          <p:cNvSpPr/>
          <p:nvPr/>
        </p:nvSpPr>
        <p:spPr>
          <a:xfrm>
            <a:off x="4452169" y="3305264"/>
            <a:ext cx="3499228"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Force</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758830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811</TotalTime>
  <Words>8139</Words>
  <Application>Microsoft Office PowerPoint</Application>
  <PresentationFormat>Widescreen</PresentationFormat>
  <Paragraphs>698</Paragraphs>
  <Slides>119</Slides>
  <Notes>106</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119</vt:i4>
      </vt:variant>
    </vt:vector>
  </HeadingPairs>
  <TitlesOfParts>
    <vt:vector size="124" baseType="lpstr">
      <vt:lpstr>Arial</vt:lpstr>
      <vt:lpstr>Calibri</vt:lpstr>
      <vt:lpstr>Kamerik205 8</vt:lpstr>
      <vt:lpstr>Office Theme</vt:lpstr>
      <vt:lpstr>Custom Design</vt:lpstr>
      <vt:lpstr>PowerPoint Presentation</vt:lpstr>
      <vt:lpstr>PowerPoint Presentation</vt:lpstr>
      <vt:lpstr>PowerPoint Presentation</vt:lpstr>
      <vt:lpstr>What is Conflict Resolution</vt:lpstr>
      <vt:lpstr>What is Conflict Resolution</vt:lpstr>
      <vt:lpstr>What is Conflict Resolution</vt:lpstr>
      <vt:lpstr>What is Conflict Resolution</vt:lpstr>
      <vt:lpstr>What is Conflict Resolution</vt:lpstr>
      <vt:lpstr>What is Conflict Resolution</vt:lpstr>
      <vt:lpstr>What is Conflict Resolution</vt:lpstr>
      <vt:lpstr>What is Conflict Resolution</vt:lpstr>
      <vt:lpstr>What is Conflict Resolution</vt:lpstr>
      <vt:lpstr>Workplace conflict</vt:lpstr>
      <vt:lpstr>Workplace conflict</vt:lpstr>
      <vt:lpstr>What is conflict?</vt:lpstr>
      <vt:lpstr>What is conflict?</vt:lpstr>
      <vt:lpstr>PowerPoint Presentation</vt:lpstr>
      <vt:lpstr>PowerPoint Presentation</vt:lpstr>
      <vt:lpstr>Approaches to Conflict Resolution</vt:lpstr>
      <vt:lpstr>Collaboration</vt:lpstr>
      <vt:lpstr>Collaboration</vt:lpstr>
      <vt:lpstr>Collaboration – When to use?</vt:lpstr>
      <vt:lpstr>Collaboration – When to use?</vt:lpstr>
      <vt:lpstr>Collaboration – When to use?</vt:lpstr>
      <vt:lpstr>Collaboration – When to use?</vt:lpstr>
      <vt:lpstr>Collaboration – When to use?</vt:lpstr>
      <vt:lpstr>Collaboration – When to use?</vt:lpstr>
      <vt:lpstr>Collaboration – When to use?</vt:lpstr>
      <vt:lpstr>Collaboration – Advantages</vt:lpstr>
      <vt:lpstr>Collaboration – Advantages</vt:lpstr>
      <vt:lpstr>Collaboration – Advantages</vt:lpstr>
      <vt:lpstr>Collaboration – Advantages</vt:lpstr>
      <vt:lpstr>Collaboration – Advantages</vt:lpstr>
      <vt:lpstr>Collaboration – Advantages</vt:lpstr>
      <vt:lpstr>Collaboration – Advantages</vt:lpstr>
      <vt:lpstr>Collaboration – Disadvantages</vt:lpstr>
      <vt:lpstr>Collaboration – Disadvantages</vt:lpstr>
      <vt:lpstr>Collaboration – Disadvantages</vt:lpstr>
      <vt:lpstr>Collaboration – Disadvantages</vt:lpstr>
      <vt:lpstr>Compromise</vt:lpstr>
      <vt:lpstr>Compromise</vt:lpstr>
      <vt:lpstr>Compromise – When to use?</vt:lpstr>
      <vt:lpstr>Compromise – When to use?</vt:lpstr>
      <vt:lpstr>Compromise – When to use?</vt:lpstr>
      <vt:lpstr>Compromise – When to use?</vt:lpstr>
      <vt:lpstr>Compromise – When to use?</vt:lpstr>
      <vt:lpstr>Compromise – When to use?</vt:lpstr>
      <vt:lpstr>Compromise – Advantages</vt:lpstr>
      <vt:lpstr>Compromise – Advantages</vt:lpstr>
      <vt:lpstr>Compromise – Advantages</vt:lpstr>
      <vt:lpstr>Compromise – Disadvantages</vt:lpstr>
      <vt:lpstr>Compromise – Disadvantages</vt:lpstr>
      <vt:lpstr>Compromise – Disadvantages</vt:lpstr>
      <vt:lpstr>Accommodation</vt:lpstr>
      <vt:lpstr>Accommodation</vt:lpstr>
      <vt:lpstr>Accomodation – When to use?</vt:lpstr>
      <vt:lpstr>Accomodation – When to use?</vt:lpstr>
      <vt:lpstr>Accomodation – When to use?</vt:lpstr>
      <vt:lpstr>Accomodation – When to use?</vt:lpstr>
      <vt:lpstr>Accommodation – Advantages</vt:lpstr>
      <vt:lpstr>Accommodation – Advantages</vt:lpstr>
      <vt:lpstr>Accommodation – Disadvantages</vt:lpstr>
      <vt:lpstr>Accommodation – Disadvantages</vt:lpstr>
      <vt:lpstr>Accommodation – Disadvantages</vt:lpstr>
      <vt:lpstr>Accommodation – Disadvantages</vt:lpstr>
      <vt:lpstr>Force</vt:lpstr>
      <vt:lpstr>Force</vt:lpstr>
      <vt:lpstr>Force – When to use?</vt:lpstr>
      <vt:lpstr>Force – When to use?</vt:lpstr>
      <vt:lpstr>Force – When to use?</vt:lpstr>
      <vt:lpstr>Force – When to use?</vt:lpstr>
      <vt:lpstr>Force – Advantages</vt:lpstr>
      <vt:lpstr>Force – Advantages</vt:lpstr>
      <vt:lpstr>Force – Disadvantages</vt:lpstr>
      <vt:lpstr>Force – Disadvantages</vt:lpstr>
      <vt:lpstr>Force – Disadvantages</vt:lpstr>
      <vt:lpstr>Force – Disadvantages</vt:lpstr>
      <vt:lpstr>Withdrawal</vt:lpstr>
      <vt:lpstr>Withdrawal</vt:lpstr>
      <vt:lpstr>Withdrawal – When to use?</vt:lpstr>
      <vt:lpstr>Withdrawal – When to use?</vt:lpstr>
      <vt:lpstr>Withdrawal – When to use?</vt:lpstr>
      <vt:lpstr>Withdrawal – When to use?</vt:lpstr>
      <vt:lpstr>Withdrawal – When to use?</vt:lpstr>
      <vt:lpstr>Withdrawal – When to use?</vt:lpstr>
      <vt:lpstr>Withdrawal – Advantages</vt:lpstr>
      <vt:lpstr>Withdrawal – Advantages</vt:lpstr>
      <vt:lpstr>Withdrawal – Advantages</vt:lpstr>
      <vt:lpstr>Withdrawal – Advantages</vt:lpstr>
      <vt:lpstr>Withdrawal – Disadvantages</vt:lpstr>
      <vt:lpstr>Withdrawal – Disadvantages</vt:lpstr>
      <vt:lpstr>Withdrawal – Disadvantages</vt:lpstr>
      <vt:lpstr>Exercise</vt:lpstr>
      <vt:lpstr>Exercise</vt:lpstr>
      <vt:lpstr>Exercise</vt:lpstr>
      <vt:lpstr>Exercise</vt:lpstr>
      <vt:lpstr>Exercise</vt:lpstr>
      <vt:lpstr>Exercise</vt:lpstr>
      <vt:lpstr>Exercise</vt:lpstr>
      <vt:lpstr>Exercise</vt:lpstr>
      <vt:lpstr>Exercise</vt:lpstr>
      <vt:lpstr>Exercise</vt:lpstr>
      <vt:lpstr>Exercise</vt:lpstr>
      <vt:lpstr>Understanding Group Dynamics</vt:lpstr>
      <vt:lpstr>Karpman Drama Triangle</vt:lpstr>
      <vt:lpstr>Karpman Drama Triangle</vt:lpstr>
      <vt:lpstr>Karpman Drama Triangle</vt:lpstr>
      <vt:lpstr>Managing Conflicts</vt:lpstr>
      <vt:lpstr>Tackle the issue after both parties have calmed down</vt:lpstr>
      <vt:lpstr>Maintain a positive outlook</vt:lpstr>
      <vt:lpstr>Practice active listening</vt:lpstr>
      <vt:lpstr>Consider your role in the conflict</vt:lpstr>
      <vt:lpstr>Organize a staff meeting</vt:lpstr>
      <vt:lpstr>Seek first to understand</vt:lpstr>
      <vt:lpstr>Alert human resources</vt:lpstr>
      <vt:lpstr>Find a mediator</vt:lpstr>
      <vt:lpstr>Be introspective</vt:lpstr>
      <vt:lpstr>Expect conflict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36</cp:revision>
  <dcterms:created xsi:type="dcterms:W3CDTF">2022-08-27T18:48:09Z</dcterms:created>
  <dcterms:modified xsi:type="dcterms:W3CDTF">2022-10-04T16:26:15Z</dcterms:modified>
</cp:coreProperties>
</file>